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85" r:id="rId6"/>
    <p:sldId id="278" r:id="rId7"/>
    <p:sldId id="287" r:id="rId8"/>
    <p:sldId id="304" r:id="rId9"/>
    <p:sldId id="306" r:id="rId10"/>
    <p:sldId id="305" r:id="rId11"/>
    <p:sldId id="308" r:id="rId12"/>
    <p:sldId id="309" r:id="rId13"/>
    <p:sldId id="310" r:id="rId14"/>
    <p:sldId id="311" r:id="rId15"/>
    <p:sldId id="281" r:id="rId16"/>
    <p:sldId id="313" r:id="rId17"/>
    <p:sldId id="314" r:id="rId18"/>
    <p:sldId id="315" r:id="rId19"/>
    <p:sldId id="316" r:id="rId20"/>
    <p:sldId id="317" r:id="rId21"/>
    <p:sldId id="318" r:id="rId22"/>
    <p:sldId id="319" r:id="rId23"/>
    <p:sldId id="320" r:id="rId24"/>
    <p:sldId id="312" r:id="rId25"/>
    <p:sldId id="307" r:id="rId26"/>
    <p:sldId id="300" r:id="rId27"/>
    <p:sldId id="303" r:id="rId28"/>
    <p:sldId id="301" r:id="rId29"/>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595" autoAdjust="0"/>
  </p:normalViewPr>
  <p:slideViewPr>
    <p:cSldViewPr snapToGrid="0">
      <p:cViewPr varScale="1">
        <p:scale>
          <a:sx n="114" d="100"/>
          <a:sy n="114" d="100"/>
        </p:scale>
        <p:origin x="474" y="108"/>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5FD24B3-7E87-48D3-9EA9-F1270134547A}" type="datetime1">
              <a:rPr lang="zh-TW" altLang="en-US" smtClean="0">
                <a:latin typeface="Microsoft JhengHei UI" panose="020B0604030504040204" pitchFamily="34" charset="-120"/>
                <a:ea typeface="Microsoft JhengHei UI" panose="020B0604030504040204" pitchFamily="34" charset="-120"/>
              </a:rPr>
              <a:t>2023/5/31</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8A06BE-7519-4B21-9E1D-AE6D6E69C38F}"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D8F165C5-1488-449F-9B87-C14826EAFD86}" type="datetime1">
              <a:rPr lang="zh-TW" altLang="en-US" noProof="0" smtClean="0"/>
              <a:t>2023/5/31</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5A9B2C62-FE30-453D-946B-754E9E42C845}" type="slidenum">
              <a:rPr lang="en-US" altLang="zh-TW" noProof="0" smtClean="0"/>
              <a:pPr/>
              <a:t>‹#›</a:t>
            </a:fld>
            <a:endParaRPr lang="zh-TW" altLang="en-US" noProof="0"/>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版面配置區 2"/>
          <p:cNvSpPr>
            <a:spLocks noGrp="1"/>
          </p:cNvSpPr>
          <p:nvPr>
            <p:ph type="body" idx="1"/>
          </p:nvPr>
        </p:nvSpPr>
        <p:spPr/>
        <p:txBody>
          <a:bodyPr rtlCol="0"/>
          <a:lstStyle/>
          <a:p>
            <a:pPr rtl="0"/>
            <a:r>
              <a:rPr lang="zh-TW" altLang="en-US">
                <a:latin typeface="Microsoft JhengHei UI" panose="020B0604030504040204" pitchFamily="34" charset="-120"/>
                <a:ea typeface="Microsoft JhengHei UI" panose="020B0604030504040204" pitchFamily="34" charset="-120"/>
              </a:rPr>
              <a:t>行距 </a:t>
            </a:r>
            <a:r>
              <a:rPr lang="en-US" altLang="zh-TW">
                <a:latin typeface="Microsoft JhengHei UI" panose="020B0604030504040204" pitchFamily="34" charset="-120"/>
                <a:ea typeface="Microsoft JhengHei UI" panose="020B0604030504040204" pitchFamily="34" charset="-120"/>
              </a:rPr>
              <a:t>+ </a:t>
            </a:r>
            <a:r>
              <a:rPr lang="zh-TW" altLang="en-US">
                <a:latin typeface="Microsoft JhengHei UI" panose="020B0604030504040204" pitchFamily="34" charset="-120"/>
                <a:ea typeface="Microsoft JhengHei UI" panose="020B0604030504040204" pitchFamily="34" charset="-120"/>
              </a:rPr>
              <a:t>頁碼</a:t>
            </a:r>
          </a:p>
        </p:txBody>
      </p:sp>
      <p:sp>
        <p:nvSpPr>
          <p:cNvPr id="4" name="投影片編號版面配置區 3"/>
          <p:cNvSpPr>
            <a:spLocks noGrp="1"/>
          </p:cNvSpPr>
          <p:nvPr>
            <p:ph type="sldNum" sz="quarter" idx="5"/>
          </p:nvPr>
        </p:nvSpPr>
        <p:spPr/>
        <p:txBody>
          <a:bodyPr rtlCol="0"/>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7737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18600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81513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52222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12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7215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21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466759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22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4240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職稱">
    <p:bg>
      <p:bgPr>
        <a:solidFill>
          <a:schemeClr val="accent2"/>
        </a:solidFill>
        <a:effectLst/>
      </p:bgPr>
    </p:bg>
    <p:spTree>
      <p:nvGrpSpPr>
        <p:cNvPr id="1" name=""/>
        <p:cNvGrpSpPr/>
        <p:nvPr/>
      </p:nvGrpSpPr>
      <p:grpSpPr>
        <a:xfrm>
          <a:off x="0" y="0"/>
          <a:ext cx="0" cy="0"/>
          <a:chOff x="0" y="0"/>
          <a:chExt cx="0" cy="0"/>
        </a:xfrm>
      </p:grpSpPr>
      <p:sp>
        <p:nvSpPr>
          <p:cNvPr id="12" name="文字版面配置區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rtlCol="0">
            <a:noAutofit/>
          </a:bodyPr>
          <a:lstStyle>
            <a:lvl1pPr marL="0" indent="0">
              <a:buNone/>
              <a:defRPr sz="14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rtl="0"/>
            <a:r>
              <a:rPr lang="zh-TW" altLang="en-US" noProof="0"/>
              <a:t>按一下以編輯母片文字樣式</a:t>
            </a:r>
          </a:p>
        </p:txBody>
      </p:sp>
      <p:sp>
        <p:nvSpPr>
          <p:cNvPr id="13" name="圖片版面配置區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dirty="0"/>
              <a:t>按一下圖示以新增圖片</a:t>
            </a:r>
          </a:p>
        </p:txBody>
      </p:sp>
      <p:cxnSp>
        <p:nvCxnSpPr>
          <p:cNvPr id="15" name="直線接點​​(S)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標題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lnSpc>
                <a:spcPts val="6500"/>
              </a:lnSpc>
              <a:spcBef>
                <a:spcPts val="1000"/>
              </a:spcBef>
              <a:buFont typeface="Arial" panose="020B0604020202020204" pitchFamily="34" charset="0"/>
            </a:pPr>
            <a:r>
              <a:rPr lang="zh-TW" altLang="en-US" noProof="0" dirty="0"/>
              <a:t>按一下以編輯母片標題樣式</a:t>
            </a:r>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內容 3 欄位">
    <p:bg>
      <p:bgPr>
        <a:solidFill>
          <a:schemeClr val="accent1"/>
        </a:solidFill>
        <a:effectLst/>
      </p:bgPr>
    </p:bg>
    <p:spTree>
      <p:nvGrpSpPr>
        <p:cNvPr id="1" name=""/>
        <p:cNvGrpSpPr/>
        <p:nvPr/>
      </p:nvGrpSpPr>
      <p:grpSpPr>
        <a:xfrm>
          <a:off x="0" y="0"/>
          <a:ext cx="0" cy="0"/>
          <a:chOff x="0" y="0"/>
          <a:chExt cx="0" cy="0"/>
        </a:xfrm>
      </p:grpSpPr>
      <p:sp>
        <p:nvSpPr>
          <p:cNvPr id="17" name="圖片版面配置區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a:t>按一下圖示以新增圖片</a:t>
            </a:r>
            <a:endParaRPr lang="zh-TW" altLang="en-US" dirty="0"/>
          </a:p>
        </p:txBody>
      </p:sp>
      <p:sp>
        <p:nvSpPr>
          <p:cNvPr id="10" name="內容版面配置區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內容版面配置區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內容版面配置區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1" name="標題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a:t>按一下以新增標題</a:t>
            </a:r>
            <a:endParaRPr lang="zh-TW" altLang="en-US" dirty="0"/>
          </a:p>
        </p:txBody>
      </p:sp>
      <p:cxnSp>
        <p:nvCxnSpPr>
          <p:cNvPr id="3" name="直線接點​​(S)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日期版面配置區 3">
            <a:extLst>
              <a:ext uri="{FF2B5EF4-FFF2-40B4-BE49-F238E27FC236}">
                <a16:creationId xmlns:a16="http://schemas.microsoft.com/office/drawing/2014/main" id="{70AFA21A-6BD7-F743-8B10-20692AFD99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E4A4A446-4637-D43C-F2F9-64F86376310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摘要">
    <p:bg>
      <p:bgPr>
        <a:solidFill>
          <a:schemeClr val="accent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按一下以新增標題</a:t>
            </a:r>
          </a:p>
        </p:txBody>
      </p:sp>
      <p:cxnSp>
        <p:nvCxnSpPr>
          <p:cNvPr id="3" name="直線接點​​(S)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5DDDB99A-25B4-9E29-961B-50EE85278A4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4F60A993-8B0F-37C6-7204-068A25C53B9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連絡資訊">
    <p:bg>
      <p:bgPr>
        <a:solidFill>
          <a:schemeClr val="bg2"/>
        </a:solidFill>
        <a:effectLst/>
      </p:bgPr>
    </p:bg>
    <p:spTree>
      <p:nvGrpSpPr>
        <p:cNvPr id="1" name=""/>
        <p:cNvGrpSpPr/>
        <p:nvPr/>
      </p:nvGrpSpPr>
      <p:grpSpPr>
        <a:xfrm>
          <a:off x="0" y="0"/>
          <a:ext cx="0" cy="0"/>
          <a:chOff x="0" y="0"/>
          <a:chExt cx="0" cy="0"/>
        </a:xfrm>
      </p:grpSpPr>
      <p:sp>
        <p:nvSpPr>
          <p:cNvPr id="9" name="圖片版面配置區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rtlCol="0"/>
          <a:lstStyle/>
          <a:p>
            <a:pPr rtl="0"/>
            <a:r>
              <a:rPr lang="zh-TW" altLang="en-US" noProof="0"/>
              <a:t>按一下圖示以新增圖片</a:t>
            </a:r>
          </a:p>
        </p:txBody>
      </p:sp>
      <p:sp>
        <p:nvSpPr>
          <p:cNvPr id="10" name="圖片版面配置區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rtlCol="0"/>
          <a:lstStyle/>
          <a:p>
            <a:pPr rtl="0"/>
            <a:r>
              <a:rPr lang="zh-TW" altLang="en-US" noProof="0"/>
              <a:t>按一下圖示以新增圖片</a:t>
            </a:r>
          </a:p>
        </p:txBody>
      </p:sp>
      <p:sp>
        <p:nvSpPr>
          <p:cNvPr id="11" name="文字版面配置區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defRPr>
            </a:lvl1pPr>
          </a:lstStyle>
          <a:p>
            <a:pPr lvl="0" rtl="0"/>
            <a:r>
              <a:rPr lang="en-US" altLang="zh-TW" noProof="0"/>
              <a:t>01</a:t>
            </a:r>
          </a:p>
        </p:txBody>
      </p:sp>
      <p:sp>
        <p:nvSpPr>
          <p:cNvPr id="12" name="文字版面配置區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rtlCol="0">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zh-TW" altLang="en-US" noProof="0"/>
              <a:t>按一下以編輯母片文字樣式</a:t>
            </a:r>
          </a:p>
        </p:txBody>
      </p:sp>
      <p:sp>
        <p:nvSpPr>
          <p:cNvPr id="15" name="文字版面配置區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rtlCol="0">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TW" altLang="en-US" noProof="0"/>
              <a:t>按一下以編輯母片文字樣式</a:t>
            </a:r>
          </a:p>
        </p:txBody>
      </p:sp>
      <p:sp>
        <p:nvSpPr>
          <p:cNvPr id="14" name="標題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rtl="0">
              <a:spcBef>
                <a:spcPts val="1000"/>
              </a:spcBef>
              <a:buFont typeface="Arial" panose="020B0604020202020204" pitchFamily="34" charset="0"/>
            </a:pPr>
            <a:r>
              <a:rPr lang="zh-TW" altLang="en-US" noProof="0"/>
              <a:t>職稱</a:t>
            </a:r>
          </a:p>
        </p:txBody>
      </p:sp>
      <p:sp>
        <p:nvSpPr>
          <p:cNvPr id="2" name="日期版面配置區 3">
            <a:extLst>
              <a:ext uri="{FF2B5EF4-FFF2-40B4-BE49-F238E27FC236}">
                <a16:creationId xmlns:a16="http://schemas.microsoft.com/office/drawing/2014/main" id="{80A66061-2A89-C4D8-C3FE-6F59C70F874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EEC81D17-38AF-9DF2-CD46-8EB116670A4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議程">
    <p:bg>
      <p:bgRef idx="1001">
        <a:schemeClr val="bg2"/>
      </p:bgRef>
    </p:bg>
    <p:spTree>
      <p:nvGrpSpPr>
        <p:cNvPr id="1" name=""/>
        <p:cNvGrpSpPr/>
        <p:nvPr/>
      </p:nvGrpSpPr>
      <p:grpSpPr>
        <a:xfrm>
          <a:off x="0" y="0"/>
          <a:ext cx="0" cy="0"/>
          <a:chOff x="0" y="0"/>
          <a:chExt cx="0" cy="0"/>
        </a:xfrm>
      </p:grpSpPr>
      <p:sp>
        <p:nvSpPr>
          <p:cNvPr id="28" name="文字版面配置區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rtlCol="0">
            <a:normAutofit/>
          </a:bodyPr>
          <a:lstStyle>
            <a:lvl1pPr marL="0" indent="0">
              <a:lnSpc>
                <a:spcPct val="150000"/>
              </a:lnSpc>
              <a:buNone/>
              <a:defRPr sz="20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lvl="0" rtl="0"/>
            <a:r>
              <a:rPr lang="zh-TW" altLang="en-US" noProof="0"/>
              <a:t>按一下以編輯母片文字樣式</a:t>
            </a:r>
          </a:p>
        </p:txBody>
      </p:sp>
      <p:sp>
        <p:nvSpPr>
          <p:cNvPr id="2" name="標題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lnSpc>
                <a:spcPts val="6500"/>
              </a:lnSpc>
              <a:spcBef>
                <a:spcPts val="1000"/>
              </a:spcBef>
              <a:buFont typeface="Arial" panose="020B0604020202020204" pitchFamily="34" charset="0"/>
            </a:pPr>
            <a:r>
              <a:rPr lang="zh-TW" altLang="en-US" noProof="0"/>
              <a:t>按一下以編輯母片標題樣式</a:t>
            </a:r>
          </a:p>
        </p:txBody>
      </p:sp>
      <p:cxnSp>
        <p:nvCxnSpPr>
          <p:cNvPr id="3" name="直線接點​​(S)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日期版面配置區 3">
            <a:extLst>
              <a:ext uri="{FF2B5EF4-FFF2-40B4-BE49-F238E27FC236}">
                <a16:creationId xmlns:a16="http://schemas.microsoft.com/office/drawing/2014/main" id="{368E0E57-DA9D-B254-FA2A-8EC3C862D5A4}"/>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7" name="投影片編號版面配置區 5">
            <a:extLst>
              <a:ext uri="{FF2B5EF4-FFF2-40B4-BE49-F238E27FC236}">
                <a16:creationId xmlns:a16="http://schemas.microsoft.com/office/drawing/2014/main" id="{0A1511AC-E3AC-68B0-8024-BED9D944A5C0}"/>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簡介">
    <p:bg>
      <p:bgPr>
        <a:solidFill>
          <a:schemeClr val="accent1"/>
        </a:solidFill>
        <a:effectLst/>
      </p:bgPr>
    </p:bg>
    <p:spTree>
      <p:nvGrpSpPr>
        <p:cNvPr id="1" name=""/>
        <p:cNvGrpSpPr/>
        <p:nvPr/>
      </p:nvGrpSpPr>
      <p:grpSpPr>
        <a:xfrm>
          <a:off x="0" y="0"/>
          <a:ext cx="0" cy="0"/>
          <a:chOff x="0" y="0"/>
          <a:chExt cx="0" cy="0"/>
        </a:xfrm>
      </p:grpSpPr>
      <p:sp>
        <p:nvSpPr>
          <p:cNvPr id="17" name="圖片版面配置區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16" name="圖片版面配置區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14" name="圖片版面配置區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3" name="文字版面配置區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01</a:t>
            </a:r>
          </a:p>
        </p:txBody>
      </p:sp>
      <p:sp>
        <p:nvSpPr>
          <p:cNvPr id="19" name="文字版面配置區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rtlCol="0">
            <a:normAutofit/>
          </a:bodyPr>
          <a:lstStyle>
            <a:lvl1pPr marL="0" indent="0">
              <a:lnSpc>
                <a:spcPct val="150000"/>
              </a:lnSpc>
              <a:buNone/>
              <a:defRPr sz="16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zh-TW" altLang="en-US" noProof="0"/>
              <a:t>按一下以編輯母片文字樣式</a:t>
            </a:r>
          </a:p>
        </p:txBody>
      </p:sp>
      <p:sp>
        <p:nvSpPr>
          <p:cNvPr id="2" name="標題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職稱</a:t>
            </a:r>
          </a:p>
        </p:txBody>
      </p:sp>
      <p:sp>
        <p:nvSpPr>
          <p:cNvPr id="3" name="日期版面配置區 3">
            <a:extLst>
              <a:ext uri="{FF2B5EF4-FFF2-40B4-BE49-F238E27FC236}">
                <a16:creationId xmlns:a16="http://schemas.microsoft.com/office/drawing/2014/main" id="{FAC6D8D1-095B-FA19-C6D9-2A65F409DC9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124CC28B-CDAE-9078-A353-67295616CCFC}"/>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節符號">
    <p:bg>
      <p:bgPr>
        <a:solidFill>
          <a:schemeClr val="accent2"/>
        </a:solidFill>
        <a:effectLst/>
      </p:bgPr>
    </p:bg>
    <p:spTree>
      <p:nvGrpSpPr>
        <p:cNvPr id="1" name=""/>
        <p:cNvGrpSpPr/>
        <p:nvPr/>
      </p:nvGrpSpPr>
      <p:grpSpPr>
        <a:xfrm>
          <a:off x="0" y="0"/>
          <a:ext cx="0" cy="0"/>
          <a:chOff x="0" y="0"/>
          <a:chExt cx="0" cy="0"/>
        </a:xfrm>
      </p:grpSpPr>
      <p:sp>
        <p:nvSpPr>
          <p:cNvPr id="22" name="文字版面配置區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rtlCol="0">
            <a:noAutofit/>
          </a:bodyPr>
          <a:lstStyle>
            <a:lvl1pPr marL="0" indent="0">
              <a:lnSpc>
                <a:spcPct val="90000"/>
              </a:lnSpc>
              <a:buNone/>
              <a:defRPr sz="8800">
                <a:solidFill>
                  <a:schemeClr val="bg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02</a:t>
            </a:r>
          </a:p>
        </p:txBody>
      </p:sp>
      <p:sp>
        <p:nvSpPr>
          <p:cNvPr id="2" name="標題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按一下以編輯母片標題樣式</a:t>
            </a:r>
          </a:p>
        </p:txBody>
      </p:sp>
      <p:sp>
        <p:nvSpPr>
          <p:cNvPr id="3" name="日期版面配置區 3">
            <a:extLst>
              <a:ext uri="{FF2B5EF4-FFF2-40B4-BE49-F238E27FC236}">
                <a16:creationId xmlns:a16="http://schemas.microsoft.com/office/drawing/2014/main" id="{8C595062-936D-5293-2978-26455DC73278}"/>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3EA66DC7-2F66-0527-19E8-31CD887C8D03}"/>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圖表和圖形">
    <p:bg>
      <p:bgPr>
        <a:solidFill>
          <a:schemeClr val="bg2"/>
        </a:solidFill>
        <a:effectLst/>
      </p:bgPr>
    </p:bg>
    <p:spTree>
      <p:nvGrpSpPr>
        <p:cNvPr id="1" name=""/>
        <p:cNvGrpSpPr/>
        <p:nvPr/>
      </p:nvGrpSpPr>
      <p:grpSpPr>
        <a:xfrm>
          <a:off x="0" y="0"/>
          <a:ext cx="0" cy="0"/>
          <a:chOff x="0" y="0"/>
          <a:chExt cx="0" cy="0"/>
        </a:xfrm>
      </p:grpSpPr>
      <p:sp>
        <p:nvSpPr>
          <p:cNvPr id="2" name="日期版面配置區 3">
            <a:extLst>
              <a:ext uri="{FF2B5EF4-FFF2-40B4-BE49-F238E27FC236}">
                <a16:creationId xmlns:a16="http://schemas.microsoft.com/office/drawing/2014/main" id="{54C5D40F-EDD7-BC6E-2EE2-C9648307066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28A47564-8323-B42E-38A1-7820C6A1E8A8}"/>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引述">
    <p:bg>
      <p:bgPr>
        <a:solidFill>
          <a:schemeClr val="accent1"/>
        </a:solidFill>
        <a:effectLst/>
      </p:bgPr>
    </p:bg>
    <p:spTree>
      <p:nvGrpSpPr>
        <p:cNvPr id="1" name=""/>
        <p:cNvGrpSpPr/>
        <p:nvPr/>
      </p:nvGrpSpPr>
      <p:grpSpPr>
        <a:xfrm>
          <a:off x="0" y="0"/>
          <a:ext cx="0" cy="0"/>
          <a:chOff x="0" y="0"/>
          <a:chExt cx="0" cy="0"/>
        </a:xfrm>
      </p:grpSpPr>
      <p:sp>
        <p:nvSpPr>
          <p:cNvPr id="7" name="圖片版面配置區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pic>
        <p:nvPicPr>
          <p:cNvPr id="4" name="圖片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標題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rtlCol="0" anchor="t">
            <a:normAutofit/>
          </a:bodyPr>
          <a:lstStyle>
            <a:lvl1pPr>
              <a:lnSpc>
                <a:spcPct val="150000"/>
              </a:lnSpc>
              <a:spcBef>
                <a:spcPts val="1000"/>
              </a:spcBef>
              <a:defRPr sz="20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rtl="0"/>
            <a:r>
              <a:rPr lang="zh-TW" altLang="en-US" noProof="0"/>
              <a:t>按一下以編輯母片標題樣式</a:t>
            </a:r>
          </a:p>
        </p:txBody>
      </p:sp>
      <p:sp>
        <p:nvSpPr>
          <p:cNvPr id="2" name="日期版面配置區 3">
            <a:extLst>
              <a:ext uri="{FF2B5EF4-FFF2-40B4-BE49-F238E27FC236}">
                <a16:creationId xmlns:a16="http://schemas.microsoft.com/office/drawing/2014/main" id="{FCD4EB5A-F885-F15E-9100-0D7E002C9D7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98772189-1DE9-269D-DBDB-C349F654509B}"/>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時間表">
    <p:bg>
      <p:bgRef idx="1001">
        <a:schemeClr val="bg2"/>
      </p:bgRef>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rtlCol="0"/>
          <a:lstStyle>
            <a:lvl1pPr>
              <a:defRPr>
                <a:latin typeface="Microsoft JhengHei UI Light" panose="020B0304030504040204" pitchFamily="34" charset="-120"/>
                <a:ea typeface="Microsoft JhengHei UI Light" panose="020B0304030504040204" pitchFamily="34" charset="-120"/>
              </a:defRPr>
            </a:lvl1pPr>
            <a:lvl2pPr>
              <a:defRPr>
                <a:latin typeface="Microsoft JhengHei UI Light" panose="020B0304030504040204" pitchFamily="34" charset="-120"/>
                <a:ea typeface="Microsoft JhengHei UI Light" panose="020B0304030504040204" pitchFamily="34" charset="-120"/>
              </a:defRPr>
            </a:lvl2pPr>
            <a:lvl3pPr>
              <a:defRPr>
                <a:latin typeface="Microsoft JhengHei UI Light" panose="020B0304030504040204" pitchFamily="34" charset="-120"/>
                <a:ea typeface="Microsoft JhengHei UI Light" panose="020B0304030504040204" pitchFamily="34" charset="-120"/>
              </a:defRPr>
            </a:lvl3pPr>
            <a:lvl4pPr>
              <a:defRPr>
                <a:latin typeface="Microsoft JhengHei UI Light" panose="020B0304030504040204" pitchFamily="34" charset="-120"/>
                <a:ea typeface="Microsoft JhengHei UI Light" panose="020B0304030504040204" pitchFamily="34" charset="-120"/>
              </a:defRPr>
            </a:lvl4pPr>
            <a:lvl5pPr>
              <a:defRPr>
                <a:latin typeface="Microsoft JhengHei UI Light" panose="020B0304030504040204" pitchFamily="34" charset="-120"/>
                <a:ea typeface="Microsoft JhengHei UI Light" panose="020B03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標題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按一下以編輯母片文字樣式</a:t>
            </a:r>
          </a:p>
        </p:txBody>
      </p:sp>
      <p:sp>
        <p:nvSpPr>
          <p:cNvPr id="2" name="日期版面配置區 3">
            <a:extLst>
              <a:ext uri="{FF2B5EF4-FFF2-40B4-BE49-F238E27FC236}">
                <a16:creationId xmlns:a16="http://schemas.microsoft.com/office/drawing/2014/main" id="{6B64415F-3D5E-4AC3-C755-250F60A1A94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C7BAC9F9-406A-E8FD-FFDA-7A279F4AFBC8}"/>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組">
    <p:bg>
      <p:bgPr>
        <a:solidFill>
          <a:schemeClr val="accent2"/>
        </a:solidFill>
        <a:effectLst/>
      </p:bgPr>
    </p:bg>
    <p:spTree>
      <p:nvGrpSpPr>
        <p:cNvPr id="1" name=""/>
        <p:cNvGrpSpPr/>
        <p:nvPr/>
      </p:nvGrpSpPr>
      <p:grpSpPr>
        <a:xfrm>
          <a:off x="0" y="0"/>
          <a:ext cx="0" cy="0"/>
          <a:chOff x="0" y="0"/>
          <a:chExt cx="0" cy="0"/>
        </a:xfrm>
      </p:grpSpPr>
      <p:sp>
        <p:nvSpPr>
          <p:cNvPr id="34" name="文字版面配置區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rtlCol="0">
            <a:noAutofit/>
          </a:bodyPr>
          <a:lstStyle>
            <a:lvl1pPr marL="0" indent="0">
              <a:lnSpc>
                <a:spcPct val="90000"/>
              </a:lnSpc>
              <a:buNone/>
              <a:defRPr sz="8800" b="1">
                <a:solidFill>
                  <a:schemeClr val="tx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01</a:t>
            </a:r>
          </a:p>
        </p:txBody>
      </p:sp>
      <p:sp>
        <p:nvSpPr>
          <p:cNvPr id="21" name="圖片版面配置區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2" name="圖片版面配置區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3" name="圖片版面配置區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4" name="圖片版面配置區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5" name="圖片版面配置區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 name="標題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按一下以編輯母片標題樣式</a:t>
            </a:r>
          </a:p>
        </p:txBody>
      </p:sp>
      <p:sp>
        <p:nvSpPr>
          <p:cNvPr id="4" name="文字版面配置區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6" name="文字版面配置區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7" name="文字版面配置區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8" name="文字版面配置區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9" name="文字版面配置區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3" name="日期版面配置區 3">
            <a:extLst>
              <a:ext uri="{FF2B5EF4-FFF2-40B4-BE49-F238E27FC236}">
                <a16:creationId xmlns:a16="http://schemas.microsoft.com/office/drawing/2014/main" id="{BB29B721-D62F-3F54-464B-9F45F50DB5BE}"/>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493ED275-1FA1-1D3B-4E32-607E8DA9ECD6}"/>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內容 1 欄位">
    <p:bg>
      <p:bgPr>
        <a:solidFill>
          <a:schemeClr val="bg2"/>
        </a:solidFill>
        <a:effectLst/>
      </p:bgPr>
    </p:bg>
    <p:spTree>
      <p:nvGrpSpPr>
        <p:cNvPr id="1" name=""/>
        <p:cNvGrpSpPr/>
        <p:nvPr/>
      </p:nvGrpSpPr>
      <p:grpSpPr>
        <a:xfrm>
          <a:off x="0" y="0"/>
          <a:ext cx="0" cy="0"/>
          <a:chOff x="0" y="0"/>
          <a:chExt cx="0" cy="0"/>
        </a:xfrm>
      </p:grpSpPr>
      <p:sp>
        <p:nvSpPr>
          <p:cNvPr id="10" name="圖片版面配置區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6" name="內容版面配置區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rtlCol="0">
            <a:normAutofit/>
          </a:bodyPr>
          <a:lstStyle>
            <a:lvl1pPr marL="0" indent="0">
              <a:buNone/>
              <a:defRPr>
                <a:latin typeface="Microsoft JhengHei UI Light" panose="020B0304030504040204" pitchFamily="34" charset="-120"/>
                <a:ea typeface="Microsoft JhengHei UI Light" panose="020B0304030504040204" pitchFamily="34" charset="-120"/>
              </a:defRPr>
            </a:lvl1pPr>
          </a:lstStyle>
          <a:p>
            <a:pPr lvl="0" rtl="0"/>
            <a:r>
              <a:rPr lang="zh-TW" altLang="en-US" sz="1600" noProof="0">
                <a:solidFill>
                  <a:schemeClr val="tx2">
                    <a:lumMod val="50000"/>
                  </a:schemeClr>
                </a:solidFill>
                <a:latin typeface="Biome Light" panose="020B0303030204020804" pitchFamily="34" charset="0"/>
                <a:cs typeface="Biome Light" panose="020B0303030204020804" pitchFamily="34" charset="0"/>
              </a:rPr>
              <a:t>按一下以編輯母片文字樣式</a:t>
            </a:r>
          </a:p>
        </p:txBody>
      </p:sp>
      <p:sp>
        <p:nvSpPr>
          <p:cNvPr id="2" name="標題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按一下以新增標題</a:t>
            </a:r>
          </a:p>
        </p:txBody>
      </p:sp>
      <p:cxnSp>
        <p:nvCxnSpPr>
          <p:cNvPr id="3" name="直線接點​​(S)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23DD4D22-DAA7-DB93-6975-B1D57F6288C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FFEFABE9-4AE3-A673-DD43-CC64A852E923}"/>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TW" altLang="en-US" noProof="0" dirty="0"/>
              <a:t>按一下以編輯母片標題樣式</a:t>
            </a:r>
          </a:p>
        </p:txBody>
      </p:sp>
      <p:sp>
        <p:nvSpPr>
          <p:cNvPr id="3" name="文字預留位置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4" name="日期版面配置區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頁尾版面配置區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JhengHei UI Light" panose="020B0304030504040204" pitchFamily="34" charset="-120"/>
                <a:ea typeface="Microsoft JhengHei UI Light" panose="020B0304030504040204" pitchFamily="34" charset="-120"/>
              </a:defRPr>
            </a:lvl1pPr>
          </a:lstStyle>
          <a:p>
            <a:endParaRPr lang="zh-TW" altLang="en-US" noProof="0"/>
          </a:p>
        </p:txBody>
      </p:sp>
      <p:sp>
        <p:nvSpPr>
          <p:cNvPr id="6" name="投影片編號版面配置區 5">
            <a:extLst>
              <a:ext uri="{FF2B5EF4-FFF2-40B4-BE49-F238E27FC236}">
                <a16:creationId xmlns:a16="http://schemas.microsoft.com/office/drawing/2014/main" id="{CDC57CF0-034F-450D-937C-718D5AF1A059}"/>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evachen20041010.github.io/JavaScript/weather_website/Grp3_0510/login.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openweathermap.org/" TargetMode="External"/><Relationship Id="rId7" Type="http://schemas.openxmlformats.org/officeDocument/2006/relationships/hyperlink" Target="https://www.youtube.com/watch?v=8R3FtApLdms" TargetMode="External"/><Relationship Id="rId2" Type="http://schemas.openxmlformats.org/officeDocument/2006/relationships/hyperlink" Target="https://console.firebase.google.com/" TargetMode="External"/><Relationship Id="rId1" Type="http://schemas.openxmlformats.org/officeDocument/2006/relationships/slideLayout" Target="../slideLayouts/slideLayout3.xml"/><Relationship Id="rId6" Type="http://schemas.openxmlformats.org/officeDocument/2006/relationships/hyperlink" Target="https://github.com/domoritz/leaflet-locatecontrol" TargetMode="External"/><Relationship Id="rId5" Type="http://schemas.openxmlformats.org/officeDocument/2006/relationships/hyperlink" Target="https://github.com/Norkart/Leaflet-MiniMap" TargetMode="External"/><Relationship Id="rId4" Type="http://schemas.openxmlformats.org/officeDocument/2006/relationships/hyperlink" Target="https://www.openstreetmap.or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letswrite.tw/leaflet-osm-basic/" TargetMode="External"/><Relationship Id="rId2" Type="http://schemas.openxmlformats.org/officeDocument/2006/relationships/hyperlink" Target="https://hackmd.io/@StevenLee/rk8s0FQXP" TargetMode="External"/><Relationship Id="rId1" Type="http://schemas.openxmlformats.org/officeDocument/2006/relationships/slideLayout" Target="../slideLayouts/slideLayout4.xml"/><Relationship Id="rId6" Type="http://schemas.openxmlformats.org/officeDocument/2006/relationships/hyperlink" Target="https://blog.51cto.com/u_15490069/4924249" TargetMode="External"/><Relationship Id="rId5" Type="http://schemas.openxmlformats.org/officeDocument/2006/relationships/hyperlink" Target="https://ithelp.ithome.com.tw/articles/10224016" TargetMode="External"/><Relationship Id="rId4" Type="http://schemas.openxmlformats.org/officeDocument/2006/relationships/hyperlink" Target="https://www.oxxostudio.tw/articles/201905/firebase-firestore.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8467C95-DF23-40B9-B265-2E6F3DE29030}"/>
              </a:ext>
            </a:extLst>
          </p:cNvPr>
          <p:cNvSpPr>
            <a:spLocks noGrp="1"/>
          </p:cNvSpPr>
          <p:nvPr>
            <p:ph type="title"/>
          </p:nvPr>
        </p:nvSpPr>
        <p:spPr>
          <a:xfrm>
            <a:off x="914513" y="842743"/>
            <a:ext cx="5486288" cy="2817160"/>
          </a:xfrm>
        </p:spPr>
        <p:txBody>
          <a:bodyPr rtlCol="0">
            <a:normAutofit/>
          </a:bodyPr>
          <a:lstStyle/>
          <a:p>
            <a:r>
              <a:rPr lang="en-US" altLang="zh-TW" sz="2400" dirty="0">
                <a:latin typeface="微軟正黑體" panose="020B0604030504040204" pitchFamily="34" charset="-120"/>
                <a:ea typeface="微軟正黑體" panose="020B0604030504040204" pitchFamily="34" charset="-120"/>
              </a:rPr>
              <a:t>&lt;JavaScript</a:t>
            </a:r>
            <a:r>
              <a:rPr lang="zh-TW" altLang="en-US" sz="2400" dirty="0">
                <a:latin typeface="微軟正黑體" panose="020B0604030504040204" pitchFamily="34" charset="-120"/>
                <a:ea typeface="微軟正黑體" panose="020B0604030504040204" pitchFamily="34" charset="-120"/>
              </a:rPr>
              <a:t>程式設計實習</a:t>
            </a:r>
            <a:r>
              <a:rPr lang="en-US" altLang="zh-TW" sz="2400" dirty="0">
                <a:latin typeface="微軟正黑體" panose="020B0604030504040204" pitchFamily="34" charset="-120"/>
                <a:ea typeface="微軟正黑體" panose="020B0604030504040204" pitchFamily="34" charset="-120"/>
              </a:rPr>
              <a:t>&gt;</a:t>
            </a:r>
            <a:r>
              <a:rPr lang="zh-TW" altLang="en-US" sz="2400" dirty="0">
                <a:latin typeface="微軟正黑體" panose="020B0604030504040204" pitchFamily="34" charset="-120"/>
                <a:ea typeface="微軟正黑體" panose="020B0604030504040204" pitchFamily="34" charset="-120"/>
              </a:rPr>
              <a:t>期末專題</a:t>
            </a:r>
            <a:br>
              <a:rPr lang="en-US" altLang="zh-TW" sz="6300" dirty="0">
                <a:latin typeface="微軟正黑體" panose="020B0604030504040204" pitchFamily="34" charset="-120"/>
                <a:ea typeface="微軟正黑體" panose="020B0604030504040204" pitchFamily="34" charset="-120"/>
              </a:rPr>
            </a:br>
            <a:r>
              <a:rPr lang="zh-TW" altLang="en-US" sz="6300" dirty="0">
                <a:latin typeface="微軟正黑體" panose="020B0604030504040204" pitchFamily="34" charset="-120"/>
                <a:ea typeface="微軟正黑體" panose="020B0604030504040204" pitchFamily="34" charset="-120"/>
              </a:rPr>
              <a:t>氣象實驗室</a:t>
            </a:r>
          </a:p>
        </p:txBody>
      </p:sp>
      <p:sp>
        <p:nvSpPr>
          <p:cNvPr id="18" name="文字版面配置區 17">
            <a:extLst>
              <a:ext uri="{FF2B5EF4-FFF2-40B4-BE49-F238E27FC236}">
                <a16:creationId xmlns:a16="http://schemas.microsoft.com/office/drawing/2014/main" id="{27A48A35-E5E4-4A5F-9F91-BAEA4F5DF21D}"/>
              </a:ext>
            </a:extLst>
          </p:cNvPr>
          <p:cNvSpPr>
            <a:spLocks noGrp="1"/>
          </p:cNvSpPr>
          <p:nvPr>
            <p:ph type="body" sz="quarter" idx="12"/>
          </p:nvPr>
        </p:nvSpPr>
        <p:spPr>
          <a:xfrm>
            <a:off x="1036922" y="4237264"/>
            <a:ext cx="5241470" cy="2473458"/>
          </a:xfrm>
        </p:spPr>
        <p:txBody>
          <a:bodyPr rtlCol="0"/>
          <a:lstStyle/>
          <a:p>
            <a:pPr rtl="0"/>
            <a:r>
              <a:rPr lang="zh-TW" altLang="en-US" sz="1600" dirty="0">
                <a:latin typeface="微軟正黑體" panose="020B0604030504040204" pitchFamily="34" charset="-120"/>
                <a:ea typeface="微軟正黑體" panose="020B0604030504040204" pitchFamily="34" charset="-120"/>
              </a:rPr>
              <a:t>班級：五專資工三甲</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組別：第</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組</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組長：陳紋誼</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組員：陳品瑋  、鄧光易  、蔡世偉</a:t>
            </a:r>
          </a:p>
        </p:txBody>
      </p:sp>
      <p:pic>
        <p:nvPicPr>
          <p:cNvPr id="2" name="Picture 2">
            <a:extLst>
              <a:ext uri="{FF2B5EF4-FFF2-40B4-BE49-F238E27FC236}">
                <a16:creationId xmlns:a16="http://schemas.microsoft.com/office/drawing/2014/main" id="{78260AC0-77F0-51C7-E4E3-D802F7A42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284" y="-159542"/>
            <a:ext cx="5123428" cy="51234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10</a:t>
            </a:fld>
            <a:endParaRPr lang="zh-TW" altLang="en-US" dirty="0"/>
          </a:p>
        </p:txBody>
      </p:sp>
      <p:sp>
        <p:nvSpPr>
          <p:cNvPr id="2" name="文字方塊 1">
            <a:extLst>
              <a:ext uri="{FF2B5EF4-FFF2-40B4-BE49-F238E27FC236}">
                <a16:creationId xmlns:a16="http://schemas.microsoft.com/office/drawing/2014/main" id="{603E10BC-1DA8-F764-6191-EB4F746DEDE6}"/>
              </a:ext>
            </a:extLst>
          </p:cNvPr>
          <p:cNvSpPr txBox="1"/>
          <p:nvPr/>
        </p:nvSpPr>
        <p:spPr>
          <a:xfrm>
            <a:off x="5701553" y="653196"/>
            <a:ext cx="6183291" cy="1323439"/>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左上角可放大縮小地圖、定位到使用者現在的位置</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右上角可切換地圖的樣式</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右下角的小地圖方便使用者快速移動</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點選地圖位置顯示該位置的經緯度</a:t>
            </a:r>
          </a:p>
        </p:txBody>
      </p:sp>
      <p:pic>
        <p:nvPicPr>
          <p:cNvPr id="10" name="圖片 9">
            <a:extLst>
              <a:ext uri="{FF2B5EF4-FFF2-40B4-BE49-F238E27FC236}">
                <a16:creationId xmlns:a16="http://schemas.microsoft.com/office/drawing/2014/main" id="{54193967-4ABB-A804-7F68-CB39DB1684FA}"/>
              </a:ext>
            </a:extLst>
          </p:cNvPr>
          <p:cNvPicPr>
            <a:picLocks noChangeAspect="1"/>
          </p:cNvPicPr>
          <p:nvPr/>
        </p:nvPicPr>
        <p:blipFill>
          <a:blip r:embed="rId2"/>
          <a:stretch>
            <a:fillRect/>
          </a:stretch>
        </p:blipFill>
        <p:spPr>
          <a:xfrm>
            <a:off x="525539" y="364856"/>
            <a:ext cx="4875968" cy="4180250"/>
          </a:xfrm>
          <a:prstGeom prst="rect">
            <a:avLst/>
          </a:prstGeom>
        </p:spPr>
      </p:pic>
      <p:pic>
        <p:nvPicPr>
          <p:cNvPr id="13" name="圖片 12">
            <a:extLst>
              <a:ext uri="{FF2B5EF4-FFF2-40B4-BE49-F238E27FC236}">
                <a16:creationId xmlns:a16="http://schemas.microsoft.com/office/drawing/2014/main" id="{F9C4BFC1-B4B7-4BCF-5129-8D0F5A65175E}"/>
              </a:ext>
            </a:extLst>
          </p:cNvPr>
          <p:cNvPicPr>
            <a:picLocks noChangeAspect="1"/>
          </p:cNvPicPr>
          <p:nvPr/>
        </p:nvPicPr>
        <p:blipFill>
          <a:blip r:embed="rId3"/>
          <a:stretch>
            <a:fillRect/>
          </a:stretch>
        </p:blipFill>
        <p:spPr>
          <a:xfrm>
            <a:off x="6096000" y="2377872"/>
            <a:ext cx="4812012" cy="4180251"/>
          </a:xfrm>
          <a:prstGeom prst="rect">
            <a:avLst/>
          </a:prstGeom>
        </p:spPr>
      </p:pic>
    </p:spTree>
    <p:extLst>
      <p:ext uri="{BB962C8B-B14F-4D97-AF65-F5344CB8AC3E}">
        <p14:creationId xmlns:p14="http://schemas.microsoft.com/office/powerpoint/2010/main" val="101385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11</a:t>
            </a:fld>
            <a:endParaRPr lang="zh-TW" altLang="en-US" dirty="0"/>
          </a:p>
        </p:txBody>
      </p:sp>
      <p:sp>
        <p:nvSpPr>
          <p:cNvPr id="2" name="文字方塊 1">
            <a:extLst>
              <a:ext uri="{FF2B5EF4-FFF2-40B4-BE49-F238E27FC236}">
                <a16:creationId xmlns:a16="http://schemas.microsoft.com/office/drawing/2014/main" id="{603E10BC-1DA8-F764-6191-EB4F746DEDE6}"/>
              </a:ext>
            </a:extLst>
          </p:cNvPr>
          <p:cNvSpPr txBox="1"/>
          <p:nvPr/>
        </p:nvSpPr>
        <p:spPr>
          <a:xfrm>
            <a:off x="5540188" y="733878"/>
            <a:ext cx="6183291" cy="707886"/>
          </a:xfrm>
          <a:prstGeom prst="rect">
            <a:avLst/>
          </a:prstGeom>
          <a:noFill/>
        </p:spPr>
        <p:txBody>
          <a:bodyPr wrap="square" rtlCol="0">
            <a:spAutoFit/>
          </a:bodyPr>
          <a:lstStyle/>
          <a:p>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登出帳號後會跳轉到登入畫面，可再用註冊過的帳號進行登入</a:t>
            </a:r>
          </a:p>
        </p:txBody>
      </p:sp>
      <p:pic>
        <p:nvPicPr>
          <p:cNvPr id="6" name="圖片 5">
            <a:extLst>
              <a:ext uri="{FF2B5EF4-FFF2-40B4-BE49-F238E27FC236}">
                <a16:creationId xmlns:a16="http://schemas.microsoft.com/office/drawing/2014/main" id="{DED84A19-9466-4E12-F1BD-DACE1F83FD73}"/>
              </a:ext>
            </a:extLst>
          </p:cNvPr>
          <p:cNvPicPr>
            <a:picLocks noChangeAspect="1"/>
          </p:cNvPicPr>
          <p:nvPr/>
        </p:nvPicPr>
        <p:blipFill>
          <a:blip r:embed="rId2"/>
          <a:stretch>
            <a:fillRect/>
          </a:stretch>
        </p:blipFill>
        <p:spPr>
          <a:xfrm>
            <a:off x="898180" y="823166"/>
            <a:ext cx="3611068" cy="719393"/>
          </a:xfrm>
          <a:prstGeom prst="rect">
            <a:avLst/>
          </a:prstGeom>
        </p:spPr>
      </p:pic>
      <p:pic>
        <p:nvPicPr>
          <p:cNvPr id="8" name="圖片 7">
            <a:extLst>
              <a:ext uri="{FF2B5EF4-FFF2-40B4-BE49-F238E27FC236}">
                <a16:creationId xmlns:a16="http://schemas.microsoft.com/office/drawing/2014/main" id="{D60F68A6-2B88-EA14-455D-B38485538FA7}"/>
              </a:ext>
            </a:extLst>
          </p:cNvPr>
          <p:cNvPicPr>
            <a:picLocks noChangeAspect="1"/>
          </p:cNvPicPr>
          <p:nvPr/>
        </p:nvPicPr>
        <p:blipFill>
          <a:blip r:embed="rId3"/>
          <a:stretch>
            <a:fillRect/>
          </a:stretch>
        </p:blipFill>
        <p:spPr>
          <a:xfrm>
            <a:off x="1504950" y="1841389"/>
            <a:ext cx="9378497" cy="4542709"/>
          </a:xfrm>
          <a:prstGeom prst="rect">
            <a:avLst/>
          </a:prstGeom>
        </p:spPr>
      </p:pic>
    </p:spTree>
    <p:extLst>
      <p:ext uri="{BB962C8B-B14F-4D97-AF65-F5344CB8AC3E}">
        <p14:creationId xmlns:p14="http://schemas.microsoft.com/office/powerpoint/2010/main" val="403570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70039366-CC4B-45CC-9139-66129D35DB25}"/>
              </a:ext>
            </a:extLst>
          </p:cNvPr>
          <p:cNvSpPr>
            <a:spLocks noGrp="1"/>
          </p:cNvSpPr>
          <p:nvPr>
            <p:ph type="body" sz="quarter" idx="13"/>
          </p:nvPr>
        </p:nvSpPr>
        <p:spPr/>
        <p:txBody>
          <a:bodyPr rtlCol="0"/>
          <a:lstStyle/>
          <a:p>
            <a:pPr rtl="0"/>
            <a:r>
              <a:rPr lang="en-US" altLang="zh-TW" dirty="0">
                <a:latin typeface="微軟正黑體" panose="020B0604030504040204" pitchFamily="34" charset="-120"/>
                <a:ea typeface="微軟正黑體" panose="020B0604030504040204" pitchFamily="34" charset="-120"/>
              </a:rPr>
              <a:t>03</a:t>
            </a:r>
          </a:p>
        </p:txBody>
      </p:sp>
      <p:sp>
        <p:nvSpPr>
          <p:cNvPr id="3" name="標題 2">
            <a:extLst>
              <a:ext uri="{FF2B5EF4-FFF2-40B4-BE49-F238E27FC236}">
                <a16:creationId xmlns:a16="http://schemas.microsoft.com/office/drawing/2014/main" id="{594C1777-B62D-468E-BE34-64A07CED098F}"/>
              </a:ext>
            </a:extLst>
          </p:cNvPr>
          <p:cNvSpPr>
            <a:spLocks noGrp="1"/>
          </p:cNvSpPr>
          <p:nvPr>
            <p:ph type="title"/>
          </p:nvPr>
        </p:nvSpPr>
        <p:spPr/>
        <p:txBody>
          <a:bodyPr rtlCol="0">
            <a:normAutofit fontScale="90000"/>
          </a:bodyPr>
          <a:lstStyle/>
          <a:p>
            <a:pPr rtl="0"/>
            <a:r>
              <a:rPr lang="zh-TW" altLang="en-US" dirty="0">
                <a:latin typeface="微軟正黑體" panose="020B0604030504040204" pitchFamily="34" charset="-120"/>
                <a:ea typeface="微軟正黑體" panose="020B0604030504040204" pitchFamily="34" charset="-120"/>
              </a:rPr>
              <a:t>程式說明</a:t>
            </a:r>
          </a:p>
        </p:txBody>
      </p:sp>
    </p:spTree>
    <p:extLst>
      <p:ext uri="{BB962C8B-B14F-4D97-AF65-F5344CB8AC3E}">
        <p14:creationId xmlns:p14="http://schemas.microsoft.com/office/powerpoint/2010/main" val="6751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1212478"/>
          </a:xfrm>
        </p:spPr>
        <p:txBody>
          <a:bodyPr>
            <a:normAutofit/>
          </a:bodyPr>
          <a:lstStyle/>
          <a:p>
            <a:r>
              <a:rPr lang="zh-TW" altLang="en-US" sz="2400" dirty="0">
                <a:latin typeface="微軟正黑體" panose="020B0604030504040204" pitchFamily="34" charset="-120"/>
                <a:ea typeface="微軟正黑體" panose="020B0604030504040204" pitchFamily="34" charset="-120"/>
              </a:rPr>
              <a:t>定義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設定：</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a:latin typeface="微軟正黑體" panose="020B0604030504040204" pitchFamily="34" charset="-120"/>
                <a:ea typeface="微軟正黑體" panose="020B0604030504040204" pitchFamily="34" charset="-120"/>
              </a:rPr>
              <a:t>const </a:t>
            </a:r>
            <a:r>
              <a:rPr lang="en-US" altLang="zh-TW" sz="2400" dirty="0" err="1">
                <a:latin typeface="微軟正黑體" panose="020B0604030504040204" pitchFamily="34" charset="-120"/>
                <a:ea typeface="微軟正黑體" panose="020B0604030504040204" pitchFamily="34" charset="-120"/>
              </a:rPr>
              <a:t>firebaseConfig</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定義了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的設定項目。</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這些設定用於初始化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，以便在後續程式中使用。</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13</a:t>
            </a:fld>
            <a:endParaRPr lang="zh-TW" altLang="en-US" dirty="0"/>
          </a:p>
        </p:txBody>
      </p:sp>
      <p:pic>
        <p:nvPicPr>
          <p:cNvPr id="6" name="圖片 5">
            <a:extLst>
              <a:ext uri="{FF2B5EF4-FFF2-40B4-BE49-F238E27FC236}">
                <a16:creationId xmlns:a16="http://schemas.microsoft.com/office/drawing/2014/main" id="{F355FCB1-A03B-086C-3CE8-595B703B6F5E}"/>
              </a:ext>
            </a:extLst>
          </p:cNvPr>
          <p:cNvPicPr>
            <a:picLocks noChangeAspect="1"/>
          </p:cNvPicPr>
          <p:nvPr/>
        </p:nvPicPr>
        <p:blipFill>
          <a:blip r:embed="rId2"/>
          <a:stretch>
            <a:fillRect/>
          </a:stretch>
        </p:blipFill>
        <p:spPr>
          <a:xfrm>
            <a:off x="2112550" y="2438992"/>
            <a:ext cx="7411068" cy="2760537"/>
          </a:xfrm>
          <a:prstGeom prst="rect">
            <a:avLst/>
          </a:prstGeom>
        </p:spPr>
      </p:pic>
    </p:spTree>
    <p:extLst>
      <p:ext uri="{BB962C8B-B14F-4D97-AF65-F5344CB8AC3E}">
        <p14:creationId xmlns:p14="http://schemas.microsoft.com/office/powerpoint/2010/main" val="377625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2593042"/>
          </a:xfrm>
        </p:spPr>
        <p:txBody>
          <a:bodyPr>
            <a:normAutofit fontScale="90000"/>
          </a:bodyPr>
          <a:lstStyle/>
          <a:p>
            <a:r>
              <a:rPr lang="zh-TW" altLang="en-US" sz="2400" dirty="0">
                <a:latin typeface="微軟正黑體" panose="020B0604030504040204" pitchFamily="34" charset="-120"/>
                <a:ea typeface="微軟正黑體" panose="020B0604030504040204" pitchFamily="34" charset="-120"/>
              </a:rPr>
              <a:t>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err="1">
                <a:latin typeface="微軟正黑體" panose="020B0604030504040204" pitchFamily="34" charset="-120"/>
                <a:ea typeface="微軟正黑體" panose="020B0604030504040204" pitchFamily="34" charset="-120"/>
              </a:rPr>
              <a:t>firebase.initializeApp</a:t>
            </a:r>
            <a:r>
              <a:rPr lang="en-US" altLang="zh-TW" sz="2400" dirty="0">
                <a:latin typeface="微軟正黑體" panose="020B0604030504040204" pitchFamily="34" charset="-120"/>
                <a:ea typeface="微軟正黑體" panose="020B0604030504040204" pitchFamily="34" charset="-120"/>
              </a:rPr>
              <a:t>(</a:t>
            </a:r>
            <a:r>
              <a:rPr lang="en-US" altLang="zh-TW" sz="2400" dirty="0" err="1">
                <a:latin typeface="微軟正黑體" panose="020B0604030504040204" pitchFamily="34" charset="-120"/>
                <a:ea typeface="微軟正黑體" panose="020B0604030504040204" pitchFamily="34" charset="-120"/>
              </a:rPr>
              <a:t>firebaseConfig</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，將上述設定應用於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a:t>
            </a:r>
            <a:br>
              <a:rPr lang="en-US" altLang="zh-TW" sz="2400" dirty="0">
                <a:latin typeface="微軟正黑體" panose="020B0604030504040204" pitchFamily="34" charset="-120"/>
                <a:ea typeface="微軟正黑體" panose="020B0604030504040204" pitchFamily="34" charset="-120"/>
              </a:rPr>
            </a:b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取得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資料庫實例：</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a:latin typeface="微軟正黑體" panose="020B0604030504040204" pitchFamily="34" charset="-120"/>
                <a:ea typeface="微軟正黑體" panose="020B0604030504040204" pitchFamily="34" charset="-120"/>
              </a:rPr>
              <a:t>const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 </a:t>
            </a:r>
            <a:r>
              <a:rPr lang="en-US" altLang="zh-TW" sz="2400" dirty="0" err="1">
                <a:latin typeface="微軟正黑體" panose="020B0604030504040204" pitchFamily="34" charset="-120"/>
                <a:ea typeface="微軟正黑體" panose="020B0604030504040204" pitchFamily="34" charset="-120"/>
              </a:rPr>
              <a:t>firebase.firestore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取得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資料庫的實例，將其存儲在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變數中。</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這樣就可以使用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變數來操作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14</a:t>
            </a:fld>
            <a:endParaRPr lang="zh-TW" altLang="en-US" dirty="0"/>
          </a:p>
        </p:txBody>
      </p:sp>
      <p:pic>
        <p:nvPicPr>
          <p:cNvPr id="7" name="圖片 6">
            <a:extLst>
              <a:ext uri="{FF2B5EF4-FFF2-40B4-BE49-F238E27FC236}">
                <a16:creationId xmlns:a16="http://schemas.microsoft.com/office/drawing/2014/main" id="{E5D94F8E-4600-C294-0741-16555B45ED3E}"/>
              </a:ext>
            </a:extLst>
          </p:cNvPr>
          <p:cNvPicPr>
            <a:picLocks noChangeAspect="1"/>
          </p:cNvPicPr>
          <p:nvPr/>
        </p:nvPicPr>
        <p:blipFill>
          <a:blip r:embed="rId2"/>
          <a:stretch>
            <a:fillRect/>
          </a:stretch>
        </p:blipFill>
        <p:spPr>
          <a:xfrm>
            <a:off x="2269290" y="4135157"/>
            <a:ext cx="7653419" cy="886364"/>
          </a:xfrm>
          <a:prstGeom prst="rect">
            <a:avLst/>
          </a:prstGeom>
        </p:spPr>
      </p:pic>
    </p:spTree>
    <p:extLst>
      <p:ext uri="{BB962C8B-B14F-4D97-AF65-F5344CB8AC3E}">
        <p14:creationId xmlns:p14="http://schemas.microsoft.com/office/powerpoint/2010/main" val="16823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2593042"/>
          </a:xfrm>
        </p:spPr>
        <p:txBody>
          <a:bodyPr>
            <a:normAutofit/>
          </a:bodyPr>
          <a:lstStyle/>
          <a:p>
            <a:r>
              <a:rPr lang="zh-TW" altLang="en-US" sz="2400" dirty="0">
                <a:latin typeface="微軟正黑體" panose="020B0604030504040204" pitchFamily="34" charset="-120"/>
                <a:ea typeface="微軟正黑體" panose="020B0604030504040204" pitchFamily="34" charset="-120"/>
              </a:rPr>
              <a:t>網頁載入完成時的事件處理器：</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err="1">
                <a:latin typeface="微軟正黑體" panose="020B0604030504040204" pitchFamily="34" charset="-120"/>
                <a:ea typeface="微軟正黑體" panose="020B0604030504040204" pitchFamily="34" charset="-120"/>
              </a:rPr>
              <a:t>window.onload</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定義了網頁載入完成時的事件處理器，當網頁載入完成後，會執行該函式內的程式碼。</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接下來的程式碼主要是事件處理器中的內容，用於處理網頁上的使用者操作，包括點擊事件和輸入事件等。</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15</a:t>
            </a:fld>
            <a:endParaRPr lang="zh-TW" altLang="en-US" dirty="0"/>
          </a:p>
        </p:txBody>
      </p:sp>
      <p:pic>
        <p:nvPicPr>
          <p:cNvPr id="6" name="圖片 5">
            <a:extLst>
              <a:ext uri="{FF2B5EF4-FFF2-40B4-BE49-F238E27FC236}">
                <a16:creationId xmlns:a16="http://schemas.microsoft.com/office/drawing/2014/main" id="{9139F242-2492-371A-9321-6111578FC5EC}"/>
              </a:ext>
            </a:extLst>
          </p:cNvPr>
          <p:cNvPicPr>
            <a:picLocks noChangeAspect="1"/>
          </p:cNvPicPr>
          <p:nvPr/>
        </p:nvPicPr>
        <p:blipFill>
          <a:blip r:embed="rId2"/>
          <a:stretch>
            <a:fillRect/>
          </a:stretch>
        </p:blipFill>
        <p:spPr>
          <a:xfrm>
            <a:off x="2435603" y="2857499"/>
            <a:ext cx="7320793" cy="3050330"/>
          </a:xfrm>
          <a:prstGeom prst="rect">
            <a:avLst/>
          </a:prstGeom>
        </p:spPr>
      </p:pic>
    </p:spTree>
    <p:extLst>
      <p:ext uri="{BB962C8B-B14F-4D97-AF65-F5344CB8AC3E}">
        <p14:creationId xmlns:p14="http://schemas.microsoft.com/office/powerpoint/2010/main" val="374016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4724286" cy="1606924"/>
          </a:xfrm>
        </p:spPr>
        <p:txBody>
          <a:bodyPr>
            <a:normAutofit/>
          </a:bodyPr>
          <a:lstStyle/>
          <a:p>
            <a:r>
              <a:rPr lang="zh-TW" altLang="en-US" sz="2400" dirty="0">
                <a:latin typeface="微軟正黑體" panose="020B0604030504040204" pitchFamily="34" charset="-120"/>
                <a:ea typeface="微軟正黑體" panose="020B0604030504040204" pitchFamily="34" charset="-120"/>
              </a:rPr>
              <a:t>使用者註冊和登入的驗證與操作：</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利用了正則表達式來進行使用者輸入的驗證，並在驗證不通過時顯示錯誤訊息。</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16</a:t>
            </a:fld>
            <a:endParaRPr lang="zh-TW" altLang="en-US" dirty="0"/>
          </a:p>
        </p:txBody>
      </p:sp>
      <p:pic>
        <p:nvPicPr>
          <p:cNvPr id="7" name="圖片 6">
            <a:extLst>
              <a:ext uri="{FF2B5EF4-FFF2-40B4-BE49-F238E27FC236}">
                <a16:creationId xmlns:a16="http://schemas.microsoft.com/office/drawing/2014/main" id="{A6217445-73B9-398C-3F44-2EFA4E3A7B86}"/>
              </a:ext>
            </a:extLst>
          </p:cNvPr>
          <p:cNvPicPr>
            <a:picLocks noChangeAspect="1"/>
          </p:cNvPicPr>
          <p:nvPr/>
        </p:nvPicPr>
        <p:blipFill>
          <a:blip r:embed="rId2"/>
          <a:stretch>
            <a:fillRect/>
          </a:stretch>
        </p:blipFill>
        <p:spPr>
          <a:xfrm>
            <a:off x="1175124" y="3142948"/>
            <a:ext cx="4334277" cy="720840"/>
          </a:xfrm>
          <a:prstGeom prst="rect">
            <a:avLst/>
          </a:prstGeom>
        </p:spPr>
      </p:pic>
      <p:pic>
        <p:nvPicPr>
          <p:cNvPr id="9" name="圖片 8">
            <a:extLst>
              <a:ext uri="{FF2B5EF4-FFF2-40B4-BE49-F238E27FC236}">
                <a16:creationId xmlns:a16="http://schemas.microsoft.com/office/drawing/2014/main" id="{E5A99EDC-761B-92C9-9C28-4BFBC0A6CB26}"/>
              </a:ext>
            </a:extLst>
          </p:cNvPr>
          <p:cNvPicPr>
            <a:picLocks noChangeAspect="1"/>
          </p:cNvPicPr>
          <p:nvPr/>
        </p:nvPicPr>
        <p:blipFill>
          <a:blip r:embed="rId3"/>
          <a:stretch>
            <a:fillRect/>
          </a:stretch>
        </p:blipFill>
        <p:spPr>
          <a:xfrm>
            <a:off x="5883900" y="1205771"/>
            <a:ext cx="6036802" cy="5109846"/>
          </a:xfrm>
          <a:prstGeom prst="rect">
            <a:avLst/>
          </a:prstGeom>
        </p:spPr>
      </p:pic>
    </p:spTree>
    <p:extLst>
      <p:ext uri="{BB962C8B-B14F-4D97-AF65-F5344CB8AC3E}">
        <p14:creationId xmlns:p14="http://schemas.microsoft.com/office/powerpoint/2010/main" val="148905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1"/>
            <a:ext cx="10407910" cy="2776819"/>
          </a:xfrm>
        </p:spPr>
        <p:txBody>
          <a:bodyPr>
            <a:normAutofit fontScale="90000"/>
          </a:bodyPr>
          <a:lstStyle/>
          <a:p>
            <a:r>
              <a:rPr lang="zh-TW" altLang="en-US" sz="2400" dirty="0">
                <a:latin typeface="微軟正黑體" panose="020B0604030504040204" pitchFamily="34" charset="-120"/>
                <a:ea typeface="微軟正黑體" panose="020B0604030504040204" pitchFamily="34" charset="-120"/>
              </a:rPr>
              <a:t>註冊驗證：</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透過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 </a:t>
            </a:r>
            <a:r>
              <a:rPr lang="en-US" altLang="zh-TW" sz="2400" dirty="0" err="1">
                <a:latin typeface="微軟正黑體" panose="020B0604030504040204" pitchFamily="34" charset="-120"/>
                <a:ea typeface="微軟正黑體" panose="020B0604030504040204" pitchFamily="34" charset="-120"/>
              </a:rPr>
              <a:t>db.collection</a:t>
            </a:r>
            <a:r>
              <a:rPr lang="en-US" altLang="zh-TW" sz="2400" dirty="0">
                <a:latin typeface="微軟正黑體" panose="020B0604030504040204" pitchFamily="34" charset="-120"/>
                <a:ea typeface="微軟正黑體" panose="020B0604030504040204" pitchFamily="34" charset="-120"/>
              </a:rPr>
              <a:t>(‘signup’).doc(na1[0].value) </a:t>
            </a:r>
            <a:r>
              <a:rPr lang="zh-TW" altLang="en-US" sz="2400" dirty="0">
                <a:latin typeface="微軟正黑體" panose="020B0604030504040204" pitchFamily="34" charset="-120"/>
                <a:ea typeface="微軟正黑體" panose="020B0604030504040204" pitchFamily="34" charset="-120"/>
              </a:rPr>
              <a:t>存儲使用者的名稱和密碼。如果註冊成功，則彈出註冊成功的提示。</a:t>
            </a:r>
            <a:br>
              <a:rPr lang="zh-TW" altLang="en-US" sz="2400" dirty="0">
                <a:latin typeface="微軟正黑體" panose="020B0604030504040204" pitchFamily="34" charset="-120"/>
                <a:ea typeface="微軟正黑體" panose="020B0604030504040204" pitchFamily="34" charset="-120"/>
              </a:rPr>
            </a:b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登入驗證：</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透過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 </a:t>
            </a:r>
            <a:r>
              <a:rPr lang="en-US" altLang="zh-TW" sz="2400" dirty="0" err="1">
                <a:latin typeface="微軟正黑體" panose="020B0604030504040204" pitchFamily="34" charset="-120"/>
                <a:ea typeface="微軟正黑體" panose="020B0604030504040204" pitchFamily="34" charset="-120"/>
              </a:rPr>
              <a:t>ref.get</a:t>
            </a:r>
            <a:r>
              <a:rPr lang="en-US" altLang="zh-TW" sz="2400" dirty="0">
                <a:latin typeface="微軟正黑體" panose="020B0604030504040204" pitchFamily="34" charset="-120"/>
                <a:ea typeface="微軟正黑體" panose="020B0604030504040204" pitchFamily="34" charset="-120"/>
              </a:rPr>
              <a:t>().then(doc =&gt; {...}) </a:t>
            </a:r>
            <a:r>
              <a:rPr lang="zh-TW" altLang="en-US" sz="2400" dirty="0">
                <a:latin typeface="微軟正黑體" panose="020B0604030504040204" pitchFamily="34" charset="-120"/>
                <a:ea typeface="微軟正黑體" panose="020B0604030504040204" pitchFamily="34" charset="-120"/>
              </a:rPr>
              <a:t>來檢查使用者輸入的使用者名稱和密碼是否與資料庫中儲存的使用者資訊匹配。如果驗證通過，則將使用者名稱存儲在本地存儲中並彈出登入成功的提示，然後導航到指定的網頁，並在首頁顯示該使用者名稱。</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17</a:t>
            </a:fld>
            <a:endParaRPr lang="zh-TW" altLang="en-US" dirty="0"/>
          </a:p>
        </p:txBody>
      </p:sp>
      <p:pic>
        <p:nvPicPr>
          <p:cNvPr id="6" name="圖片 5">
            <a:extLst>
              <a:ext uri="{FF2B5EF4-FFF2-40B4-BE49-F238E27FC236}">
                <a16:creationId xmlns:a16="http://schemas.microsoft.com/office/drawing/2014/main" id="{2F4FCE7B-3020-3611-C97D-D3EE7079D5A2}"/>
              </a:ext>
            </a:extLst>
          </p:cNvPr>
          <p:cNvPicPr>
            <a:picLocks noChangeAspect="1"/>
          </p:cNvPicPr>
          <p:nvPr/>
        </p:nvPicPr>
        <p:blipFill>
          <a:blip r:embed="rId2"/>
          <a:stretch>
            <a:fillRect/>
          </a:stretch>
        </p:blipFill>
        <p:spPr>
          <a:xfrm>
            <a:off x="3027414" y="3429000"/>
            <a:ext cx="6397261" cy="3057982"/>
          </a:xfrm>
          <a:prstGeom prst="rect">
            <a:avLst/>
          </a:prstGeom>
        </p:spPr>
      </p:pic>
    </p:spTree>
    <p:extLst>
      <p:ext uri="{BB962C8B-B14F-4D97-AF65-F5344CB8AC3E}">
        <p14:creationId xmlns:p14="http://schemas.microsoft.com/office/powerpoint/2010/main" val="27744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1"/>
            <a:ext cx="10407910" cy="2776819"/>
          </a:xfrm>
        </p:spPr>
        <p:txBody>
          <a:bodyPr>
            <a:normAutofit/>
          </a:bodyPr>
          <a:lstStyle/>
          <a:p>
            <a:r>
              <a:rPr lang="zh-TW" altLang="en-US" sz="2400" dirty="0">
                <a:latin typeface="微軟正黑體" panose="020B0604030504040204" pitchFamily="34" charset="-120"/>
                <a:ea typeface="微軟正黑體" panose="020B0604030504040204" pitchFamily="34" charset="-120"/>
              </a:rPr>
              <a:t>下拉式選單：</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根據使用者輸入的關鍵字從</a:t>
            </a:r>
            <a:r>
              <a:rPr lang="en-US" altLang="zh-TW" sz="2400" dirty="0" err="1">
                <a:latin typeface="微軟正黑體" panose="020B0604030504040204" pitchFamily="34" charset="-120"/>
                <a:ea typeface="微軟正黑體" panose="020B0604030504040204" pitchFamily="34" charset="-120"/>
              </a:rPr>
              <a:t>OpenWeatherMap</a:t>
            </a:r>
            <a:r>
              <a:rPr lang="en-US" altLang="zh-TW" sz="2400" dirty="0">
                <a:latin typeface="微軟正黑體" panose="020B0604030504040204" pitchFamily="34" charset="-120"/>
                <a:ea typeface="微軟正黑體" panose="020B0604030504040204" pitchFamily="34" charset="-120"/>
              </a:rPr>
              <a:t> API</a:t>
            </a:r>
            <a:r>
              <a:rPr lang="zh-TW" altLang="en-US" sz="2400" dirty="0">
                <a:latin typeface="微軟正黑體" panose="020B0604030504040204" pitchFamily="34" charset="-120"/>
                <a:ea typeface="微軟正黑體" panose="020B0604030504040204" pitchFamily="34" charset="-120"/>
              </a:rPr>
              <a:t>中搜尋城市。利用</a:t>
            </a:r>
            <a:r>
              <a:rPr lang="en-US" altLang="zh-TW" sz="2400" dirty="0">
                <a:latin typeface="微軟正黑體" panose="020B0604030504040204" pitchFamily="34" charset="-120"/>
                <a:ea typeface="微軟正黑體" panose="020B0604030504040204" pitchFamily="34" charset="-120"/>
              </a:rPr>
              <a:t>fetch</a:t>
            </a:r>
            <a:r>
              <a:rPr lang="zh-TW" altLang="en-US" sz="2400" dirty="0">
                <a:latin typeface="微軟正黑體" panose="020B0604030504040204" pitchFamily="34" charset="-120"/>
                <a:ea typeface="微軟正黑體" panose="020B0604030504040204" pitchFamily="34" charset="-120"/>
              </a:rPr>
              <a:t>函式向</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發送請求，然後將搜尋結果顯示在下拉選單中。</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18</a:t>
            </a:fld>
            <a:endParaRPr lang="zh-TW" altLang="en-US" dirty="0"/>
          </a:p>
        </p:txBody>
      </p:sp>
      <p:pic>
        <p:nvPicPr>
          <p:cNvPr id="7" name="圖片 6">
            <a:extLst>
              <a:ext uri="{FF2B5EF4-FFF2-40B4-BE49-F238E27FC236}">
                <a16:creationId xmlns:a16="http://schemas.microsoft.com/office/drawing/2014/main" id="{3382AAB3-1054-645E-02F1-6F5D7A3DF4C1}"/>
              </a:ext>
            </a:extLst>
          </p:cNvPr>
          <p:cNvPicPr>
            <a:picLocks noChangeAspect="1"/>
          </p:cNvPicPr>
          <p:nvPr/>
        </p:nvPicPr>
        <p:blipFill>
          <a:blip r:embed="rId2"/>
          <a:stretch>
            <a:fillRect/>
          </a:stretch>
        </p:blipFill>
        <p:spPr>
          <a:xfrm>
            <a:off x="1725551" y="1762173"/>
            <a:ext cx="8740897" cy="4724809"/>
          </a:xfrm>
          <a:prstGeom prst="rect">
            <a:avLst/>
          </a:prstGeom>
        </p:spPr>
      </p:pic>
    </p:spTree>
    <p:extLst>
      <p:ext uri="{BB962C8B-B14F-4D97-AF65-F5344CB8AC3E}">
        <p14:creationId xmlns:p14="http://schemas.microsoft.com/office/powerpoint/2010/main" val="36576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07910" cy="1445560"/>
          </a:xfrm>
        </p:spPr>
        <p:txBody>
          <a:bodyPr>
            <a:normAutofit/>
          </a:bodyPr>
          <a:lstStyle/>
          <a:p>
            <a:r>
              <a:rPr lang="zh-TW" altLang="en-US" sz="2400" dirty="0">
                <a:latin typeface="微軟正黑體" panose="020B0604030504040204" pitchFamily="34" charset="-120"/>
                <a:ea typeface="微軟正黑體" panose="020B0604030504040204" pitchFamily="34" charset="-120"/>
              </a:rPr>
              <a:t>查詢天氣：</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使用者按下查詢天氣按鈕後，根據選擇的城市從</a:t>
            </a:r>
            <a:r>
              <a:rPr lang="en-US" altLang="zh-TW" sz="2400" dirty="0" err="1">
                <a:latin typeface="微軟正黑體" panose="020B0604030504040204" pitchFamily="34" charset="-120"/>
                <a:ea typeface="微軟正黑體" panose="020B0604030504040204" pitchFamily="34" charset="-120"/>
              </a:rPr>
              <a:t>OpenWeatherMap</a:t>
            </a:r>
            <a:r>
              <a:rPr lang="en-US" altLang="zh-TW" sz="2400" dirty="0">
                <a:latin typeface="微軟正黑體" panose="020B0604030504040204" pitchFamily="34" charset="-120"/>
                <a:ea typeface="微軟正黑體" panose="020B0604030504040204" pitchFamily="34" charset="-120"/>
              </a:rPr>
              <a:t> API</a:t>
            </a:r>
            <a:r>
              <a:rPr lang="zh-TW" altLang="en-US" sz="2400" dirty="0">
                <a:latin typeface="微軟正黑體" panose="020B0604030504040204" pitchFamily="34" charset="-120"/>
                <a:ea typeface="微軟正黑體" panose="020B0604030504040204" pitchFamily="34" charset="-120"/>
              </a:rPr>
              <a:t>中獲取天氣資訊。利用</a:t>
            </a:r>
            <a:r>
              <a:rPr lang="en-US" altLang="zh-TW" sz="2400" dirty="0">
                <a:latin typeface="微軟正黑體" panose="020B0604030504040204" pitchFamily="34" charset="-120"/>
                <a:ea typeface="微軟正黑體" panose="020B0604030504040204" pitchFamily="34" charset="-120"/>
              </a:rPr>
              <a:t>fetch</a:t>
            </a:r>
            <a:r>
              <a:rPr lang="zh-TW" altLang="en-US" sz="2400" dirty="0">
                <a:latin typeface="微軟正黑體" panose="020B0604030504040204" pitchFamily="34" charset="-120"/>
                <a:ea typeface="微軟正黑體" panose="020B0604030504040204" pitchFamily="34" charset="-120"/>
              </a:rPr>
              <a:t>函式向</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發送請求，然後解析返回的天氣數據並將其顯示在網頁上。</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19</a:t>
            </a:fld>
            <a:endParaRPr lang="zh-TW" altLang="en-US" dirty="0"/>
          </a:p>
        </p:txBody>
      </p:sp>
      <p:pic>
        <p:nvPicPr>
          <p:cNvPr id="6" name="圖片 5">
            <a:extLst>
              <a:ext uri="{FF2B5EF4-FFF2-40B4-BE49-F238E27FC236}">
                <a16:creationId xmlns:a16="http://schemas.microsoft.com/office/drawing/2014/main" id="{65936062-18EE-42C9-6C99-5951608D0695}"/>
              </a:ext>
            </a:extLst>
          </p:cNvPr>
          <p:cNvPicPr>
            <a:picLocks noChangeAspect="1"/>
          </p:cNvPicPr>
          <p:nvPr/>
        </p:nvPicPr>
        <p:blipFill>
          <a:blip r:embed="rId2"/>
          <a:stretch>
            <a:fillRect/>
          </a:stretch>
        </p:blipFill>
        <p:spPr>
          <a:xfrm>
            <a:off x="1022090" y="2963292"/>
            <a:ext cx="4159190" cy="2408943"/>
          </a:xfrm>
          <a:prstGeom prst="rect">
            <a:avLst/>
          </a:prstGeom>
        </p:spPr>
      </p:pic>
      <p:pic>
        <p:nvPicPr>
          <p:cNvPr id="9" name="圖片 8">
            <a:extLst>
              <a:ext uri="{FF2B5EF4-FFF2-40B4-BE49-F238E27FC236}">
                <a16:creationId xmlns:a16="http://schemas.microsoft.com/office/drawing/2014/main" id="{F42E1321-1C23-B923-850B-F425130EEDAE}"/>
              </a:ext>
            </a:extLst>
          </p:cNvPr>
          <p:cNvPicPr>
            <a:picLocks noChangeAspect="1"/>
          </p:cNvPicPr>
          <p:nvPr/>
        </p:nvPicPr>
        <p:blipFill>
          <a:blip r:embed="rId3"/>
          <a:stretch>
            <a:fillRect/>
          </a:stretch>
        </p:blipFill>
        <p:spPr>
          <a:xfrm>
            <a:off x="5369859" y="1885064"/>
            <a:ext cx="6341180" cy="4601918"/>
          </a:xfrm>
          <a:prstGeom prst="rect">
            <a:avLst/>
          </a:prstGeom>
        </p:spPr>
      </p:pic>
    </p:spTree>
    <p:extLst>
      <p:ext uri="{BB962C8B-B14F-4D97-AF65-F5344CB8AC3E}">
        <p14:creationId xmlns:p14="http://schemas.microsoft.com/office/powerpoint/2010/main" val="54659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id="{BEC46ADB-55E5-43DA-8E91-C49412A33045}"/>
              </a:ext>
            </a:extLst>
          </p:cNvPr>
          <p:cNvSpPr>
            <a:spLocks noGrp="1"/>
          </p:cNvSpPr>
          <p:nvPr>
            <p:ph type="title"/>
          </p:nvPr>
        </p:nvSpPr>
        <p:spPr/>
        <p:txBody>
          <a:bodyPr rtlCol="0"/>
          <a:lstStyle/>
          <a:p>
            <a:pPr rtl="0"/>
            <a:r>
              <a:rPr lang="zh-TW" altLang="en-US" dirty="0">
                <a:latin typeface="微軟正黑體" panose="020B0604030504040204" pitchFamily="34" charset="-120"/>
                <a:ea typeface="微軟正黑體" panose="020B0604030504040204" pitchFamily="34" charset="-120"/>
              </a:rPr>
              <a:t>大綱</a:t>
            </a:r>
          </a:p>
        </p:txBody>
      </p:sp>
      <p:sp>
        <p:nvSpPr>
          <p:cNvPr id="2" name="文字版面配置區 1">
            <a:extLst>
              <a:ext uri="{FF2B5EF4-FFF2-40B4-BE49-F238E27FC236}">
                <a16:creationId xmlns:a16="http://schemas.microsoft.com/office/drawing/2014/main" id="{C11A7FF5-E7DB-4462-BC64-12126BDC0DFB}"/>
              </a:ext>
            </a:extLst>
          </p:cNvPr>
          <p:cNvSpPr>
            <a:spLocks noGrp="1"/>
          </p:cNvSpPr>
          <p:nvPr>
            <p:ph type="body" sz="quarter" idx="11"/>
          </p:nvPr>
        </p:nvSpPr>
        <p:spPr>
          <a:xfrm>
            <a:off x="6875929" y="2000250"/>
            <a:ext cx="5049371" cy="3844738"/>
          </a:xfrm>
        </p:spPr>
        <p:txBody>
          <a:bodyPr rtlCol="0">
            <a:normAutofit fontScale="85000" lnSpcReduction="10000"/>
          </a:bodyPr>
          <a:lstStyle/>
          <a:p>
            <a:pPr rtl="0"/>
            <a:r>
              <a:rPr lang="en-US" altLang="zh-TW" sz="2400" dirty="0">
                <a:latin typeface="微軟正黑體" panose="020B0604030504040204" pitchFamily="34" charset="-120"/>
                <a:ea typeface="微軟正黑體" panose="020B0604030504040204" pitchFamily="34" charset="-120"/>
              </a:rPr>
              <a:t>01 </a:t>
            </a:r>
            <a:r>
              <a:rPr lang="zh-TW" altLang="en-US" sz="2400" dirty="0">
                <a:latin typeface="微軟正黑體" panose="020B0604030504040204" pitchFamily="34" charset="-120"/>
                <a:ea typeface="微軟正黑體" panose="020B0604030504040204" pitchFamily="34" charset="-120"/>
              </a:rPr>
              <a:t>作品簡介</a:t>
            </a:r>
          </a:p>
          <a:p>
            <a:pPr rtl="0"/>
            <a:r>
              <a:rPr lang="en-US" altLang="zh-TW" sz="2400" dirty="0">
                <a:latin typeface="微軟正黑體" panose="020B0604030504040204" pitchFamily="34" charset="-120"/>
                <a:ea typeface="微軟正黑體" panose="020B0604030504040204" pitchFamily="34" charset="-120"/>
              </a:rPr>
              <a:t>02 </a:t>
            </a:r>
            <a:r>
              <a:rPr lang="zh-TW" altLang="en-US" sz="2400" dirty="0">
                <a:latin typeface="微軟正黑體" panose="020B0604030504040204" pitchFamily="34" charset="-120"/>
                <a:ea typeface="微軟正黑體" panose="020B0604030504040204" pitchFamily="34" charset="-120"/>
              </a:rPr>
              <a:t>功能介紹</a:t>
            </a:r>
          </a:p>
          <a:p>
            <a:r>
              <a:rPr lang="en-US" altLang="zh-TW" sz="2400" dirty="0">
                <a:latin typeface="微軟正黑體" panose="020B0604030504040204" pitchFamily="34" charset="-120"/>
                <a:ea typeface="微軟正黑體" panose="020B0604030504040204" pitchFamily="34" charset="-120"/>
              </a:rPr>
              <a:t>03 </a:t>
            </a:r>
            <a:r>
              <a:rPr lang="zh-TW" altLang="en-US" sz="2400" dirty="0">
                <a:latin typeface="微軟正黑體" panose="020B0604030504040204" pitchFamily="34" charset="-120"/>
                <a:ea typeface="微軟正黑體" panose="020B0604030504040204" pitchFamily="34" charset="-120"/>
              </a:rPr>
              <a:t>程式說明</a:t>
            </a:r>
          </a:p>
          <a:p>
            <a:r>
              <a:rPr lang="en-US" altLang="zh-TW" sz="2400" dirty="0">
                <a:latin typeface="微軟正黑體" panose="020B0604030504040204" pitchFamily="34" charset="-120"/>
                <a:ea typeface="微軟正黑體" panose="020B0604030504040204" pitchFamily="34" charset="-120"/>
              </a:rPr>
              <a:t>04</a:t>
            </a:r>
            <a:r>
              <a:rPr lang="zh-TW" altLang="en-US" sz="2400" dirty="0">
                <a:latin typeface="微軟正黑體" panose="020B0604030504040204" pitchFamily="34" charset="-120"/>
                <a:ea typeface="微軟正黑體" panose="020B0604030504040204" pitchFamily="34" charset="-120"/>
              </a:rPr>
              <a:t> 成果展示</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05 </a:t>
            </a:r>
            <a:r>
              <a:rPr lang="zh-TW" altLang="en-US" sz="2400" dirty="0">
                <a:latin typeface="微軟正黑體" panose="020B0604030504040204" pitchFamily="34" charset="-120"/>
                <a:ea typeface="微軟正黑體" panose="020B0604030504040204" pitchFamily="34" charset="-120"/>
              </a:rPr>
              <a:t>預期功能</a:t>
            </a:r>
          </a:p>
          <a:p>
            <a:r>
              <a:rPr lang="en-US" altLang="zh-TW" sz="2400" dirty="0">
                <a:latin typeface="微軟正黑體" panose="020B0604030504040204" pitchFamily="34" charset="-120"/>
                <a:ea typeface="微軟正黑體" panose="020B0604030504040204" pitchFamily="34" charset="-120"/>
              </a:rPr>
              <a:t>06</a:t>
            </a:r>
            <a:r>
              <a:rPr lang="zh-TW" altLang="en-US" sz="2400" dirty="0">
                <a:latin typeface="微軟正黑體" panose="020B0604030504040204" pitchFamily="34" charset="-120"/>
                <a:ea typeface="微軟正黑體" panose="020B0604030504040204" pitchFamily="34" charset="-120"/>
              </a:rPr>
              <a:t> 資料來源</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07</a:t>
            </a:r>
            <a:r>
              <a:rPr lang="zh-TW" altLang="en-US" sz="2400" dirty="0">
                <a:latin typeface="微軟正黑體" panose="020B0604030504040204" pitchFamily="34" charset="-120"/>
                <a:ea typeface="微軟正黑體" panose="020B0604030504040204" pitchFamily="34" charset="-120"/>
              </a:rPr>
              <a:t> 參考資料</a:t>
            </a:r>
          </a:p>
          <a:p>
            <a:pPr rtl="0"/>
            <a:endParaRPr lang="zh-TW" altLang="en-US" dirty="0"/>
          </a:p>
        </p:txBody>
      </p:sp>
      <p:sp>
        <p:nvSpPr>
          <p:cNvPr id="3" name="日期版面配置區 2">
            <a:extLst>
              <a:ext uri="{FF2B5EF4-FFF2-40B4-BE49-F238E27FC236}">
                <a16:creationId xmlns:a16="http://schemas.microsoft.com/office/drawing/2014/main" id="{66432B76-A42E-46B5-B969-54C3D2BC5560}"/>
              </a:ext>
            </a:extLst>
          </p:cNvPr>
          <p:cNvSpPr>
            <a:spLocks noGrp="1"/>
          </p:cNvSpPr>
          <p:nvPr>
            <p:ph type="dt" sz="half" idx="2"/>
          </p:nvPr>
        </p:nvSpPr>
        <p:spPr>
          <a:xfrm>
            <a:off x="133350" y="6486982"/>
            <a:ext cx="2743200" cy="365125"/>
          </a:xfrm>
        </p:spPr>
        <p:txBody>
          <a:bodyPr/>
          <a:lstStyle/>
          <a:p>
            <a:r>
              <a:rPr lang="en-US" altLang="zh-TW" dirty="0"/>
              <a:t>2023/01/05</a:t>
            </a:r>
            <a:endParaRPr lang="zh-TW" altLang="en-US" dirty="0"/>
          </a:p>
        </p:txBody>
      </p:sp>
    </p:spTree>
    <p:extLst>
      <p:ext uri="{BB962C8B-B14F-4D97-AF65-F5344CB8AC3E}">
        <p14:creationId xmlns:p14="http://schemas.microsoft.com/office/powerpoint/2010/main" val="286551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07910" cy="1445560"/>
          </a:xfrm>
        </p:spPr>
        <p:txBody>
          <a:bodyPr>
            <a:normAutofit/>
          </a:bodyPr>
          <a:lstStyle/>
          <a:p>
            <a:r>
              <a:rPr lang="zh-TW" altLang="en-US" sz="2400" dirty="0">
                <a:latin typeface="微軟正黑體" panose="020B0604030504040204" pitchFamily="34" charset="-120"/>
                <a:ea typeface="微軟正黑體" panose="020B0604030504040204" pitchFamily="34" charset="-120"/>
              </a:rPr>
              <a:t>地圖顯示：</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利用</a:t>
            </a:r>
            <a:r>
              <a:rPr lang="en-US" altLang="zh-TW" sz="2400" dirty="0">
                <a:latin typeface="微軟正黑體" panose="020B0604030504040204" pitchFamily="34" charset="-120"/>
                <a:ea typeface="微軟正黑體" panose="020B0604030504040204" pitchFamily="34" charset="-120"/>
              </a:rPr>
              <a:t>Leaflet.js</a:t>
            </a:r>
            <a:r>
              <a:rPr lang="zh-TW" altLang="en-US" sz="2400" dirty="0">
                <a:latin typeface="微軟正黑體" panose="020B0604030504040204" pitchFamily="34" charset="-120"/>
                <a:ea typeface="微軟正黑體" panose="020B0604030504040204" pitchFamily="34" charset="-120"/>
              </a:rPr>
              <a:t>庫創建地圖，設置使用者選擇的城市中心點座標和縮放級別，並添加</a:t>
            </a:r>
            <a:r>
              <a:rPr lang="en-US" altLang="zh-TW" sz="2400" dirty="0">
                <a:latin typeface="微軟正黑體" panose="020B0604030504040204" pitchFamily="34" charset="-120"/>
                <a:ea typeface="微軟正黑體" panose="020B0604030504040204" pitchFamily="34" charset="-120"/>
              </a:rPr>
              <a:t>OpenStreetMap</a:t>
            </a:r>
            <a:r>
              <a:rPr lang="zh-TW" altLang="en-US" sz="2400" dirty="0">
                <a:latin typeface="微軟正黑體" panose="020B0604030504040204" pitchFamily="34" charset="-120"/>
                <a:ea typeface="微軟正黑體" panose="020B0604030504040204" pitchFamily="34" charset="-120"/>
              </a:rPr>
              <a:t>圖層樣式和標記點，也提供了直接定位使用者位置的功能。</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20</a:t>
            </a:fld>
            <a:endParaRPr lang="zh-TW" altLang="en-US" dirty="0"/>
          </a:p>
        </p:txBody>
      </p:sp>
      <p:pic>
        <p:nvPicPr>
          <p:cNvPr id="10" name="圖片 9">
            <a:extLst>
              <a:ext uri="{FF2B5EF4-FFF2-40B4-BE49-F238E27FC236}">
                <a16:creationId xmlns:a16="http://schemas.microsoft.com/office/drawing/2014/main" id="{9067936F-DD84-AF49-E4CE-3EB9A40474E1}"/>
              </a:ext>
            </a:extLst>
          </p:cNvPr>
          <p:cNvPicPr>
            <a:picLocks noChangeAspect="1"/>
          </p:cNvPicPr>
          <p:nvPr/>
        </p:nvPicPr>
        <p:blipFill>
          <a:blip r:embed="rId2"/>
          <a:stretch>
            <a:fillRect/>
          </a:stretch>
        </p:blipFill>
        <p:spPr>
          <a:xfrm>
            <a:off x="133350" y="2097742"/>
            <a:ext cx="4483707" cy="3110752"/>
          </a:xfrm>
          <a:prstGeom prst="rect">
            <a:avLst/>
          </a:prstGeom>
        </p:spPr>
      </p:pic>
      <p:pic>
        <p:nvPicPr>
          <p:cNvPr id="12" name="圖片 11">
            <a:extLst>
              <a:ext uri="{FF2B5EF4-FFF2-40B4-BE49-F238E27FC236}">
                <a16:creationId xmlns:a16="http://schemas.microsoft.com/office/drawing/2014/main" id="{3525D391-51C9-0D61-B7ED-6A90593CABD3}"/>
              </a:ext>
            </a:extLst>
          </p:cNvPr>
          <p:cNvPicPr>
            <a:picLocks noChangeAspect="1"/>
          </p:cNvPicPr>
          <p:nvPr/>
        </p:nvPicPr>
        <p:blipFill>
          <a:blip r:embed="rId3"/>
          <a:stretch>
            <a:fillRect/>
          </a:stretch>
        </p:blipFill>
        <p:spPr>
          <a:xfrm>
            <a:off x="7763895" y="2052918"/>
            <a:ext cx="4294754" cy="3200399"/>
          </a:xfrm>
          <a:prstGeom prst="rect">
            <a:avLst/>
          </a:prstGeom>
        </p:spPr>
      </p:pic>
      <p:pic>
        <p:nvPicPr>
          <p:cNvPr id="14" name="圖片 13">
            <a:extLst>
              <a:ext uri="{FF2B5EF4-FFF2-40B4-BE49-F238E27FC236}">
                <a16:creationId xmlns:a16="http://schemas.microsoft.com/office/drawing/2014/main" id="{1F301759-F710-9B16-5664-4511C15F5CB5}"/>
              </a:ext>
            </a:extLst>
          </p:cNvPr>
          <p:cNvPicPr>
            <a:picLocks noChangeAspect="1"/>
          </p:cNvPicPr>
          <p:nvPr/>
        </p:nvPicPr>
        <p:blipFill>
          <a:blip r:embed="rId4"/>
          <a:stretch>
            <a:fillRect/>
          </a:stretch>
        </p:blipFill>
        <p:spPr>
          <a:xfrm>
            <a:off x="4690290" y="4237668"/>
            <a:ext cx="3000371" cy="2317774"/>
          </a:xfrm>
          <a:prstGeom prst="rect">
            <a:avLst/>
          </a:prstGeom>
        </p:spPr>
      </p:pic>
    </p:spTree>
    <p:extLst>
      <p:ext uri="{BB962C8B-B14F-4D97-AF65-F5344CB8AC3E}">
        <p14:creationId xmlns:p14="http://schemas.microsoft.com/office/powerpoint/2010/main" val="31690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70039366-CC4B-45CC-9139-66129D35DB25}"/>
              </a:ext>
            </a:extLst>
          </p:cNvPr>
          <p:cNvSpPr>
            <a:spLocks noGrp="1"/>
          </p:cNvSpPr>
          <p:nvPr>
            <p:ph type="body" sz="quarter" idx="13"/>
          </p:nvPr>
        </p:nvSpPr>
        <p:spPr/>
        <p:txBody>
          <a:bodyPr rtlCol="0"/>
          <a:lstStyle/>
          <a:p>
            <a:pPr rtl="0"/>
            <a:r>
              <a:rPr lang="en-US" altLang="zh-TW" dirty="0">
                <a:latin typeface="微軟正黑體" panose="020B0604030504040204" pitchFamily="34" charset="-120"/>
                <a:ea typeface="微軟正黑體" panose="020B0604030504040204" pitchFamily="34" charset="-120"/>
              </a:rPr>
              <a:t>04</a:t>
            </a:r>
          </a:p>
        </p:txBody>
      </p:sp>
      <p:sp>
        <p:nvSpPr>
          <p:cNvPr id="3" name="標題 2">
            <a:extLst>
              <a:ext uri="{FF2B5EF4-FFF2-40B4-BE49-F238E27FC236}">
                <a16:creationId xmlns:a16="http://schemas.microsoft.com/office/drawing/2014/main" id="{594C1777-B62D-468E-BE34-64A07CED098F}"/>
              </a:ext>
            </a:extLst>
          </p:cNvPr>
          <p:cNvSpPr>
            <a:spLocks noGrp="1"/>
          </p:cNvSpPr>
          <p:nvPr>
            <p:ph type="title"/>
          </p:nvPr>
        </p:nvSpPr>
        <p:spPr/>
        <p:txBody>
          <a:bodyPr rtlCol="0">
            <a:normAutofit fontScale="90000"/>
          </a:bodyPr>
          <a:lstStyle/>
          <a:p>
            <a:pPr rtl="0"/>
            <a:r>
              <a:rPr lang="zh-TW" altLang="en-US" dirty="0">
                <a:latin typeface="微軟正黑體" panose="020B0604030504040204" pitchFamily="34" charset="-120"/>
                <a:ea typeface="微軟正黑體" panose="020B0604030504040204" pitchFamily="34" charset="-120"/>
              </a:rPr>
              <a:t>成果展示</a:t>
            </a:r>
          </a:p>
        </p:txBody>
      </p:sp>
      <p:sp>
        <p:nvSpPr>
          <p:cNvPr id="4" name="文字方塊 3">
            <a:extLst>
              <a:ext uri="{FF2B5EF4-FFF2-40B4-BE49-F238E27FC236}">
                <a16:creationId xmlns:a16="http://schemas.microsoft.com/office/drawing/2014/main" id="{42866302-B124-487C-B5F9-79FEC1D0489D}"/>
              </a:ext>
            </a:extLst>
          </p:cNvPr>
          <p:cNvSpPr txBox="1"/>
          <p:nvPr/>
        </p:nvSpPr>
        <p:spPr>
          <a:xfrm>
            <a:off x="3962082" y="3902519"/>
            <a:ext cx="7716145"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3"/>
              </a:rPr>
              <a:t>https://evachen20041010.github.io/JavaScript/weather_website/Grp3_0510/login.html</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solidFill>
                <a:schemeClr val="accent2">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554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BB74BB8A-7BAA-4A6E-9CC4-CB382C68DEEC}"/>
              </a:ext>
            </a:extLst>
          </p:cNvPr>
          <p:cNvSpPr>
            <a:spLocks noGrp="1"/>
          </p:cNvSpPr>
          <p:nvPr>
            <p:ph type="body" sz="quarter" idx="13"/>
          </p:nvPr>
        </p:nvSpPr>
        <p:spPr>
          <a:xfrm>
            <a:off x="1195255" y="2812964"/>
            <a:ext cx="2378075" cy="1111250"/>
          </a:xfrm>
        </p:spPr>
        <p:txBody>
          <a:bodyPr rtlCol="0"/>
          <a:lstStyle/>
          <a:p>
            <a:pPr rtl="0"/>
            <a:r>
              <a:rPr lang="en-US" altLang="zh-TW" dirty="0">
                <a:latin typeface="微軟正黑體" panose="020B0604030504040204" pitchFamily="34" charset="-120"/>
                <a:ea typeface="微軟正黑體" panose="020B0604030504040204" pitchFamily="34" charset="-120"/>
              </a:rPr>
              <a:t>05</a:t>
            </a:r>
          </a:p>
        </p:txBody>
      </p:sp>
      <p:sp>
        <p:nvSpPr>
          <p:cNvPr id="3" name="標題 2">
            <a:extLst>
              <a:ext uri="{FF2B5EF4-FFF2-40B4-BE49-F238E27FC236}">
                <a16:creationId xmlns:a16="http://schemas.microsoft.com/office/drawing/2014/main" id="{F9055465-EA9F-436E-A0C3-64912E06BF2C}"/>
              </a:ext>
            </a:extLst>
          </p:cNvPr>
          <p:cNvSpPr>
            <a:spLocks noGrp="1"/>
          </p:cNvSpPr>
          <p:nvPr>
            <p:ph type="title"/>
          </p:nvPr>
        </p:nvSpPr>
        <p:spPr>
          <a:xfrm>
            <a:off x="1459365" y="3101340"/>
            <a:ext cx="2789906" cy="655320"/>
          </a:xfrm>
        </p:spPr>
        <p:txBody>
          <a:bodyPr rtlCol="0">
            <a:noAutofit/>
          </a:bodyPr>
          <a:lstStyle/>
          <a:p>
            <a:pPr rtl="0"/>
            <a:r>
              <a:rPr lang="zh-TW" altLang="en-US" sz="4800" dirty="0">
                <a:latin typeface="微軟正黑體" panose="020B0604030504040204" pitchFamily="34" charset="-120"/>
                <a:ea typeface="微軟正黑體" panose="020B0604030504040204" pitchFamily="34" charset="-120"/>
              </a:rPr>
              <a:t>預期功能</a:t>
            </a:r>
          </a:p>
        </p:txBody>
      </p:sp>
      <p:sp>
        <p:nvSpPr>
          <p:cNvPr id="7" name="投影片編號版面配置區 6">
            <a:extLst>
              <a:ext uri="{FF2B5EF4-FFF2-40B4-BE49-F238E27FC236}">
                <a16:creationId xmlns:a16="http://schemas.microsoft.com/office/drawing/2014/main" id="{52F9EF73-10E8-4C4F-7467-2CADA6959039}"/>
              </a:ext>
            </a:extLst>
          </p:cNvPr>
          <p:cNvSpPr>
            <a:spLocks noGrp="1"/>
          </p:cNvSpPr>
          <p:nvPr>
            <p:ph type="sldNum" sz="quarter" idx="4"/>
          </p:nvPr>
        </p:nvSpPr>
        <p:spPr/>
        <p:txBody>
          <a:bodyPr/>
          <a:lstStyle/>
          <a:p>
            <a:fld id="{294A09A9-5501-47C1-A89A-A340965A2BE2}" type="slidenum">
              <a:rPr lang="en-US" altLang="zh-TW" smtClean="0"/>
              <a:pPr/>
              <a:t>22</a:t>
            </a:fld>
            <a:endParaRPr lang="zh-TW" altLang="en-US" dirty="0"/>
          </a:p>
        </p:txBody>
      </p:sp>
      <p:sp>
        <p:nvSpPr>
          <p:cNvPr id="8" name="日期版面配置區 7">
            <a:extLst>
              <a:ext uri="{FF2B5EF4-FFF2-40B4-BE49-F238E27FC236}">
                <a16:creationId xmlns:a16="http://schemas.microsoft.com/office/drawing/2014/main" id="{B9B5068B-FB2C-D4A9-7192-F7ACD494205A}"/>
              </a:ext>
            </a:extLst>
          </p:cNvPr>
          <p:cNvSpPr>
            <a:spLocks noGrp="1"/>
          </p:cNvSpPr>
          <p:nvPr>
            <p:ph type="dt" sz="half" idx="2"/>
          </p:nvPr>
        </p:nvSpPr>
        <p:spPr/>
        <p:txBody>
          <a:bodyPr/>
          <a:lstStyle/>
          <a:p>
            <a:r>
              <a:rPr lang="en-US" altLang="zh-TW" dirty="0"/>
              <a:t>2023/01/05</a:t>
            </a:r>
            <a:endParaRPr lang="zh-TW" altLang="en-US" dirty="0"/>
          </a:p>
        </p:txBody>
      </p:sp>
      <p:sp>
        <p:nvSpPr>
          <p:cNvPr id="4" name="文字方塊 3">
            <a:extLst>
              <a:ext uri="{FF2B5EF4-FFF2-40B4-BE49-F238E27FC236}">
                <a16:creationId xmlns:a16="http://schemas.microsoft.com/office/drawing/2014/main" id="{2C8A7F50-B00D-F574-B124-D7014EC5268D}"/>
              </a:ext>
            </a:extLst>
          </p:cNvPr>
          <p:cNvSpPr txBox="1"/>
          <p:nvPr/>
        </p:nvSpPr>
        <p:spPr>
          <a:xfrm>
            <a:off x="5513294" y="2644170"/>
            <a:ext cx="504713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完善登入錯誤提示</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去除下拉式選單無法查詢的城市</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調整氣象資訊卡的格式</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使用者可新增要關注城市</a:t>
            </a:r>
          </a:p>
        </p:txBody>
      </p:sp>
    </p:spTree>
    <p:extLst>
      <p:ext uri="{BB962C8B-B14F-4D97-AF65-F5344CB8AC3E}">
        <p14:creationId xmlns:p14="http://schemas.microsoft.com/office/powerpoint/2010/main" val="14547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a:extLst>
              <a:ext uri="{FF2B5EF4-FFF2-40B4-BE49-F238E27FC236}">
                <a16:creationId xmlns:a16="http://schemas.microsoft.com/office/drawing/2014/main" id="{F8B7A951-1CDC-783F-9031-591A1467FE77}"/>
              </a:ext>
            </a:extLst>
          </p:cNvPr>
          <p:cNvSpPr>
            <a:spLocks noGrp="1"/>
          </p:cNvSpPr>
          <p:nvPr>
            <p:ph type="body" sz="quarter" idx="15"/>
          </p:nvPr>
        </p:nvSpPr>
        <p:spPr/>
        <p:txBody>
          <a:bodyPr/>
          <a:lstStyle/>
          <a:p>
            <a:r>
              <a:rPr lang="en-US" altLang="zh-TW" dirty="0">
                <a:latin typeface="微軟正黑體" panose="020B0604030504040204" pitchFamily="34" charset="-120"/>
                <a:ea typeface="微軟正黑體" panose="020B0604030504040204" pitchFamily="34" charset="-120"/>
              </a:rPr>
              <a:t>06</a:t>
            </a:r>
            <a:endParaRPr lang="zh-TW" altLang="en-US" dirty="0">
              <a:latin typeface="微軟正黑體" panose="020B0604030504040204" pitchFamily="34" charset="-120"/>
              <a:ea typeface="微軟正黑體" panose="020B0604030504040204" pitchFamily="34" charset="-120"/>
            </a:endParaRPr>
          </a:p>
        </p:txBody>
      </p:sp>
      <p:sp>
        <p:nvSpPr>
          <p:cNvPr id="6" name="文字版面配置區 5">
            <a:extLst>
              <a:ext uri="{FF2B5EF4-FFF2-40B4-BE49-F238E27FC236}">
                <a16:creationId xmlns:a16="http://schemas.microsoft.com/office/drawing/2014/main" id="{589435FC-078B-22E4-9C3C-31C949C02891}"/>
              </a:ext>
            </a:extLst>
          </p:cNvPr>
          <p:cNvSpPr>
            <a:spLocks noGrp="1"/>
          </p:cNvSpPr>
          <p:nvPr>
            <p:ph type="body" sz="quarter" idx="13"/>
          </p:nvPr>
        </p:nvSpPr>
        <p:spPr>
          <a:xfrm>
            <a:off x="2092472" y="2320998"/>
            <a:ext cx="8929314" cy="3880237"/>
          </a:xfrm>
        </p:spPr>
        <p:txBody>
          <a:bodyPr>
            <a:normAutofit lnSpcReduction="10000"/>
          </a:bodyPr>
          <a:lstStyle/>
          <a:p>
            <a:r>
              <a:rPr lang="en-US" altLang="zh-TW" sz="2400" dirty="0">
                <a:latin typeface="微軟正黑體" panose="020B0604030504040204" pitchFamily="34" charset="-120"/>
                <a:ea typeface="微軟正黑體" panose="020B0604030504040204" pitchFamily="34" charset="-120"/>
              </a:rPr>
              <a:t>Cloud </a:t>
            </a:r>
            <a:r>
              <a:rPr lang="en-US" altLang="zh-TW" sz="2400" dirty="0" err="1">
                <a:latin typeface="微軟正黑體" panose="020B0604030504040204" pitchFamily="34" charset="-120"/>
                <a:ea typeface="微軟正黑體" panose="020B0604030504040204" pitchFamily="34" charset="-120"/>
              </a:rPr>
              <a:t>Firestore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2"/>
              </a:rPr>
              <a:t>https://console.firebase.google.com/</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天氣</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3"/>
              </a:rPr>
              <a:t>https://openweathermap.org/</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地圖</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4"/>
              </a:rPr>
              <a:t>https://www.openstreetmap.org/</a:t>
            </a:r>
            <a:endParaRPr lang="en-US" altLang="zh-TW" sz="2400" dirty="0">
              <a:latin typeface="微軟正黑體" panose="020B0604030504040204" pitchFamily="34" charset="-120"/>
              <a:ea typeface="微軟正黑體" panose="020B0604030504040204" pitchFamily="34" charset="-120"/>
            </a:endParaRPr>
          </a:p>
          <a:p>
            <a:r>
              <a:rPr lang="en-US" altLang="zh-TW" sz="2400" dirty="0" err="1">
                <a:latin typeface="微軟正黑體" panose="020B0604030504040204" pitchFamily="34" charset="-120"/>
                <a:ea typeface="微軟正黑體" panose="020B0604030504040204" pitchFamily="34" charset="-120"/>
              </a:rPr>
              <a:t>MiniMap</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5"/>
              </a:rPr>
              <a:t>https://github.com/Norkart/Leaflet-MiniMap</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Locate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6"/>
              </a:rPr>
              <a:t>https://github.com/domoritz/leaflet-locatecontrol</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icon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7"/>
              </a:rPr>
              <a:t>https://www.youtube.com/watch?v=8R3FtApLdms</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sp>
        <p:nvSpPr>
          <p:cNvPr id="7" name="標題 6">
            <a:extLst>
              <a:ext uri="{FF2B5EF4-FFF2-40B4-BE49-F238E27FC236}">
                <a16:creationId xmlns:a16="http://schemas.microsoft.com/office/drawing/2014/main" id="{4D0E1795-07AF-C6B8-BD54-7783A783090A}"/>
              </a:ext>
            </a:extLst>
          </p:cNvPr>
          <p:cNvSpPr>
            <a:spLocks noGrp="1"/>
          </p:cNvSpPr>
          <p:nvPr>
            <p:ph type="title"/>
          </p:nvPr>
        </p:nvSpPr>
        <p:spPr/>
        <p:txBody>
          <a:bodyPr/>
          <a:lstStyle/>
          <a:p>
            <a:r>
              <a:rPr lang="zh-TW" altLang="en-US" sz="4800" dirty="0">
                <a:latin typeface="微軟正黑體" panose="020B0604030504040204" pitchFamily="34" charset="-120"/>
                <a:ea typeface="微軟正黑體" panose="020B0604030504040204" pitchFamily="34" charset="-120"/>
              </a:rPr>
              <a:t>資料來源</a:t>
            </a:r>
          </a:p>
        </p:txBody>
      </p:sp>
      <p:sp>
        <p:nvSpPr>
          <p:cNvPr id="8" name="日期版面配置區 7">
            <a:extLst>
              <a:ext uri="{FF2B5EF4-FFF2-40B4-BE49-F238E27FC236}">
                <a16:creationId xmlns:a16="http://schemas.microsoft.com/office/drawing/2014/main" id="{EF94ED9F-416C-CAB7-5611-53F43D8FF000}"/>
              </a:ext>
            </a:extLst>
          </p:cNvPr>
          <p:cNvSpPr>
            <a:spLocks noGrp="1"/>
          </p:cNvSpPr>
          <p:nvPr>
            <p:ph type="dt" sz="half" idx="2"/>
          </p:nvPr>
        </p:nvSpPr>
        <p:spPr/>
        <p:txBody>
          <a:bodyPr/>
          <a:lstStyle/>
          <a:p>
            <a:r>
              <a:rPr lang="en-US" altLang="zh-TW"/>
              <a:t>2023/01/05</a:t>
            </a:r>
            <a:endParaRPr lang="zh-TW" altLang="en-US" dirty="0"/>
          </a:p>
        </p:txBody>
      </p:sp>
      <p:sp>
        <p:nvSpPr>
          <p:cNvPr id="9" name="投影片編號版面配置區 8">
            <a:extLst>
              <a:ext uri="{FF2B5EF4-FFF2-40B4-BE49-F238E27FC236}">
                <a16:creationId xmlns:a16="http://schemas.microsoft.com/office/drawing/2014/main" id="{B0B3568D-3D3E-EAA5-8513-5EF66BB961CD}"/>
              </a:ext>
            </a:extLst>
          </p:cNvPr>
          <p:cNvSpPr>
            <a:spLocks noGrp="1"/>
          </p:cNvSpPr>
          <p:nvPr>
            <p:ph type="sldNum" sz="quarter" idx="4"/>
          </p:nvPr>
        </p:nvSpPr>
        <p:spPr/>
        <p:txBody>
          <a:bodyPr/>
          <a:lstStyle/>
          <a:p>
            <a:fld id="{294A09A9-5501-47C1-A89A-A340965A2BE2}" type="slidenum">
              <a:rPr lang="en-US" altLang="zh-TW" smtClean="0"/>
              <a:pPr/>
              <a:t>23</a:t>
            </a:fld>
            <a:endParaRPr lang="zh-TW" altLang="en-US" dirty="0"/>
          </a:p>
        </p:txBody>
      </p:sp>
    </p:spTree>
    <p:extLst>
      <p:ext uri="{BB962C8B-B14F-4D97-AF65-F5344CB8AC3E}">
        <p14:creationId xmlns:p14="http://schemas.microsoft.com/office/powerpoint/2010/main" val="60811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CEBB1371-4805-81B1-37B1-DB77F55BA3DD}"/>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6304E810-3C52-DD74-D788-16D29B915F79}"/>
              </a:ext>
            </a:extLst>
          </p:cNvPr>
          <p:cNvSpPr>
            <a:spLocks noGrp="1"/>
          </p:cNvSpPr>
          <p:nvPr>
            <p:ph type="sldNum" sz="quarter" idx="4"/>
          </p:nvPr>
        </p:nvSpPr>
        <p:spPr/>
        <p:txBody>
          <a:bodyPr/>
          <a:lstStyle/>
          <a:p>
            <a:fld id="{294A09A9-5501-47C1-A89A-A340965A2BE2}" type="slidenum">
              <a:rPr lang="en-US" altLang="zh-TW" smtClean="0"/>
              <a:pPr/>
              <a:t>24</a:t>
            </a:fld>
            <a:endParaRPr lang="zh-TW" altLang="en-US" dirty="0"/>
          </a:p>
        </p:txBody>
      </p:sp>
      <p:sp>
        <p:nvSpPr>
          <p:cNvPr id="9" name="文字版面配置區 4">
            <a:extLst>
              <a:ext uri="{FF2B5EF4-FFF2-40B4-BE49-F238E27FC236}">
                <a16:creationId xmlns:a16="http://schemas.microsoft.com/office/drawing/2014/main" id="{687B7873-38D4-15DF-0864-C4BFDFE1D984}"/>
              </a:ext>
            </a:extLst>
          </p:cNvPr>
          <p:cNvSpPr txBox="1">
            <a:spLocks/>
          </p:cNvSpPr>
          <p:nvPr/>
        </p:nvSpPr>
        <p:spPr>
          <a:xfrm>
            <a:off x="761917" y="517972"/>
            <a:ext cx="2956560" cy="133350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TW" altLang="en-US" dirty="0"/>
          </a:p>
        </p:txBody>
      </p:sp>
      <p:sp>
        <p:nvSpPr>
          <p:cNvPr id="13" name="文字方塊 12">
            <a:extLst>
              <a:ext uri="{FF2B5EF4-FFF2-40B4-BE49-F238E27FC236}">
                <a16:creationId xmlns:a16="http://schemas.microsoft.com/office/drawing/2014/main" id="{54422C97-80F0-A306-B5EF-F0E3F9827DA0}"/>
              </a:ext>
            </a:extLst>
          </p:cNvPr>
          <p:cNvSpPr txBox="1"/>
          <p:nvPr/>
        </p:nvSpPr>
        <p:spPr>
          <a:xfrm>
            <a:off x="761917" y="517972"/>
            <a:ext cx="6094638" cy="13111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8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07</a:t>
            </a:r>
            <a:endParaRPr kumimoji="0" lang="zh-TW" altLang="en-US" sz="8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6" name="標題 6">
            <a:extLst>
              <a:ext uri="{FF2B5EF4-FFF2-40B4-BE49-F238E27FC236}">
                <a16:creationId xmlns:a16="http://schemas.microsoft.com/office/drawing/2014/main" id="{CCA842A0-BEBE-D8E4-E5EF-7B9D2B9252F8}"/>
              </a:ext>
            </a:extLst>
          </p:cNvPr>
          <p:cNvSpPr>
            <a:spLocks noGrp="1"/>
          </p:cNvSpPr>
          <p:nvPr>
            <p:ph type="title"/>
          </p:nvPr>
        </p:nvSpPr>
        <p:spPr>
          <a:xfrm>
            <a:off x="1028700" y="465137"/>
            <a:ext cx="3935647" cy="1340615"/>
          </a:xfrm>
        </p:spPr>
        <p:txBody>
          <a:bodyPr/>
          <a:lstStyle/>
          <a:p>
            <a:r>
              <a:rPr lang="zh-TW" altLang="en-US" sz="4800" dirty="0">
                <a:latin typeface="微軟正黑體" panose="020B0604030504040204" pitchFamily="34" charset="-120"/>
                <a:ea typeface="微軟正黑體" panose="020B0604030504040204" pitchFamily="34" charset="-120"/>
              </a:rPr>
              <a:t>參考資料</a:t>
            </a:r>
          </a:p>
        </p:txBody>
      </p:sp>
      <p:sp>
        <p:nvSpPr>
          <p:cNvPr id="17" name="文字版面配置區 5">
            <a:extLst>
              <a:ext uri="{FF2B5EF4-FFF2-40B4-BE49-F238E27FC236}">
                <a16:creationId xmlns:a16="http://schemas.microsoft.com/office/drawing/2014/main" id="{266456AB-B496-BE8D-98B8-1E12BEAA8134}"/>
              </a:ext>
            </a:extLst>
          </p:cNvPr>
          <p:cNvSpPr>
            <a:spLocks noGrp="1"/>
          </p:cNvSpPr>
          <p:nvPr>
            <p:ph type="body" sz="quarter" idx="13"/>
          </p:nvPr>
        </p:nvSpPr>
        <p:spPr>
          <a:xfrm>
            <a:off x="2240197" y="2459791"/>
            <a:ext cx="8929314" cy="3880237"/>
          </a:xfrm>
        </p:spPr>
        <p:txBody>
          <a:bodyPr>
            <a:normAutofit/>
          </a:bodyPr>
          <a:lstStyle/>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2"/>
              </a:rPr>
              <a:t>https://hackmd.io/@StevenLee/rk8s0FQXP</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3"/>
              </a:rPr>
              <a:t>https://www.letswrite.tw/leaflet-osm-basic/</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4"/>
              </a:rPr>
              <a:t>https://www.oxxostudio.tw/articles/201905/firebase-firestore.html</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5"/>
              </a:rPr>
              <a:t>https://ithelp.ithome.com.tw/articles/10224016</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6"/>
              </a:rPr>
              <a:t>https://blog.51cto.com/u_15490069/4924249</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solidFill>
                <a:schemeClr val="accent2">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8242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BFDA224-3314-6700-9D17-24A12D3C7ACE}"/>
              </a:ext>
            </a:extLst>
          </p:cNvPr>
          <p:cNvSpPr>
            <a:spLocks noGrp="1"/>
          </p:cNvSpPr>
          <p:nvPr>
            <p:ph type="body" sz="quarter" idx="13"/>
          </p:nvPr>
        </p:nvSpPr>
        <p:spPr>
          <a:xfrm>
            <a:off x="2613099" y="2690626"/>
            <a:ext cx="7091308" cy="1111250"/>
          </a:xfrm>
        </p:spPr>
        <p:txBody>
          <a:bodyPr/>
          <a:lstStyle/>
          <a:p>
            <a:r>
              <a:rPr lang="en-US" altLang="zh-TW" sz="9600" dirty="0">
                <a:latin typeface="微軟正黑體" panose="020B0604030504040204" pitchFamily="34" charset="-120"/>
                <a:ea typeface="微軟正黑體" panose="020B0604030504040204" pitchFamily="34" charset="-120"/>
              </a:rPr>
              <a:t>The		END</a:t>
            </a:r>
            <a:endParaRPr lang="zh-TW" altLang="en-US" sz="9600" dirty="0">
              <a:latin typeface="微軟正黑體" panose="020B0604030504040204" pitchFamily="34" charset="-120"/>
              <a:ea typeface="微軟正黑體" panose="020B0604030504040204" pitchFamily="34" charset="-120"/>
            </a:endParaRPr>
          </a:p>
        </p:txBody>
      </p:sp>
      <p:sp>
        <p:nvSpPr>
          <p:cNvPr id="3" name="標題 2">
            <a:extLst>
              <a:ext uri="{FF2B5EF4-FFF2-40B4-BE49-F238E27FC236}">
                <a16:creationId xmlns:a16="http://schemas.microsoft.com/office/drawing/2014/main" id="{4C591D87-1324-C7FE-7104-0A0452EA3287}"/>
              </a:ext>
            </a:extLst>
          </p:cNvPr>
          <p:cNvSpPr>
            <a:spLocks noGrp="1"/>
          </p:cNvSpPr>
          <p:nvPr>
            <p:ph type="title"/>
          </p:nvPr>
        </p:nvSpPr>
        <p:spPr>
          <a:xfrm>
            <a:off x="3073010" y="3246251"/>
            <a:ext cx="6674802" cy="655320"/>
          </a:xfrm>
        </p:spPr>
        <p:txBody>
          <a:bodyPr>
            <a:noAutofit/>
          </a:bodyPr>
          <a:lstStyle/>
          <a:p>
            <a:r>
              <a:rPr lang="zh-TW" altLang="en-US" sz="5400" dirty="0">
                <a:latin typeface="微軟正黑體" panose="020B0604030504040204" pitchFamily="34" charset="-120"/>
                <a:ea typeface="微軟正黑體" panose="020B0604030504040204" pitchFamily="34" charset="-120"/>
              </a:rPr>
              <a:t>報告完畢</a:t>
            </a:r>
            <a:r>
              <a:rPr lang="en-US" altLang="zh-TW" sz="5400" dirty="0">
                <a:latin typeface="微軟正黑體" panose="020B0604030504040204" pitchFamily="34" charset="-120"/>
                <a:ea typeface="微軟正黑體" panose="020B0604030504040204" pitchFamily="34" charset="-120"/>
              </a:rPr>
              <a:t>	</a:t>
            </a:r>
            <a:r>
              <a:rPr lang="zh-TW" altLang="en-US" sz="5400" dirty="0">
                <a:latin typeface="微軟正黑體" panose="020B0604030504040204" pitchFamily="34" charset="-120"/>
                <a:ea typeface="微軟正黑體" panose="020B0604030504040204" pitchFamily="34" charset="-120"/>
              </a:rPr>
              <a:t>謝謝大家</a:t>
            </a:r>
          </a:p>
        </p:txBody>
      </p:sp>
      <p:sp>
        <p:nvSpPr>
          <p:cNvPr id="4" name="日期版面配置區 3">
            <a:extLst>
              <a:ext uri="{FF2B5EF4-FFF2-40B4-BE49-F238E27FC236}">
                <a16:creationId xmlns:a16="http://schemas.microsoft.com/office/drawing/2014/main" id="{B257BB72-0624-4301-E3A0-36A963833863}"/>
              </a:ext>
            </a:extLst>
          </p:cNvPr>
          <p:cNvSpPr>
            <a:spLocks noGrp="1"/>
          </p:cNvSpPr>
          <p:nvPr>
            <p:ph type="dt" sz="half" idx="2"/>
          </p:nvPr>
        </p:nvSpPr>
        <p:spPr/>
        <p:txBody>
          <a:bodyPr/>
          <a:lstStyle/>
          <a:p>
            <a:r>
              <a:rPr lang="en-US" altLang="zh-TW"/>
              <a:t>2023/01/05</a:t>
            </a:r>
            <a:endParaRPr lang="zh-TW" altLang="en-US" dirty="0"/>
          </a:p>
        </p:txBody>
      </p:sp>
    </p:spTree>
    <p:extLst>
      <p:ext uri="{BB962C8B-B14F-4D97-AF65-F5344CB8AC3E}">
        <p14:creationId xmlns:p14="http://schemas.microsoft.com/office/powerpoint/2010/main" val="3128450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文字版面配置區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rtlCol="0"/>
          <a:lstStyle/>
          <a:p>
            <a:pPr rtl="0"/>
            <a:r>
              <a:rPr lang="en-US" altLang="zh-TW" dirty="0">
                <a:latin typeface="微軟正黑體" panose="020B0604030504040204" pitchFamily="34" charset="-120"/>
                <a:ea typeface="微軟正黑體" panose="020B0604030504040204" pitchFamily="34" charset="-120"/>
                <a:cs typeface="Calibri" panose="020F0502020204030204" pitchFamily="34" charset="0"/>
              </a:rPr>
              <a:t>01</a:t>
            </a:r>
          </a:p>
        </p:txBody>
      </p:sp>
      <p:sp>
        <p:nvSpPr>
          <p:cNvPr id="18" name="標題 17">
            <a:extLst>
              <a:ext uri="{FF2B5EF4-FFF2-40B4-BE49-F238E27FC236}">
                <a16:creationId xmlns:a16="http://schemas.microsoft.com/office/drawing/2014/main" id="{EA6B7DE5-BFCC-4EEF-9609-8AA1C7CAD3B0}"/>
              </a:ext>
            </a:extLst>
          </p:cNvPr>
          <p:cNvSpPr>
            <a:spLocks noGrp="1"/>
          </p:cNvSpPr>
          <p:nvPr>
            <p:ph type="title"/>
          </p:nvPr>
        </p:nvSpPr>
        <p:spPr/>
        <p:txBody>
          <a:bodyPr rtlCol="0"/>
          <a:lstStyle/>
          <a:p>
            <a:r>
              <a:rPr lang="zh-TW" altLang="en-US" sz="4800" dirty="0">
                <a:latin typeface="微軟正黑體" panose="020B0604030504040204" pitchFamily="34" charset="-120"/>
                <a:ea typeface="微軟正黑體" panose="020B0604030504040204" pitchFamily="34" charset="-120"/>
              </a:rPr>
              <a:t>作品簡介</a:t>
            </a:r>
          </a:p>
        </p:txBody>
      </p:sp>
      <p:sp>
        <p:nvSpPr>
          <p:cNvPr id="3" name="內容版面配置區 2">
            <a:extLst>
              <a:ext uri="{FF2B5EF4-FFF2-40B4-BE49-F238E27FC236}">
                <a16:creationId xmlns:a16="http://schemas.microsoft.com/office/drawing/2014/main" id="{95B371F2-DBA5-415A-82C8-651F587B857A}"/>
              </a:ext>
            </a:extLst>
          </p:cNvPr>
          <p:cNvSpPr>
            <a:spLocks noGrp="1"/>
          </p:cNvSpPr>
          <p:nvPr>
            <p:ph type="body" sz="quarter" idx="13"/>
          </p:nvPr>
        </p:nvSpPr>
        <p:spPr>
          <a:xfrm>
            <a:off x="1504950" y="1805752"/>
            <a:ext cx="9800666" cy="4172810"/>
          </a:xfrm>
        </p:spPr>
        <p:txBody>
          <a:bodyPr rtlCol="0">
            <a:noAutofit/>
          </a:bodyPr>
          <a:lstStyle/>
          <a:p>
            <a:r>
              <a:rPr lang="zh-TW" altLang="en-US" sz="2000" dirty="0">
                <a:latin typeface="微軟正黑體" panose="020B0604030504040204" pitchFamily="34" charset="-120"/>
                <a:ea typeface="微軟正黑體" panose="020B0604030504040204" pitchFamily="34" charset="-120"/>
              </a:rPr>
              <a:t>使用者可以註冊帳號並輸入個人資料，資料會透過驗證後存儲到 </a:t>
            </a:r>
            <a:r>
              <a:rPr lang="en-US" altLang="zh-TW" sz="2000" dirty="0">
                <a:latin typeface="微軟正黑體" panose="020B0604030504040204" pitchFamily="34" charset="-120"/>
                <a:ea typeface="微軟正黑體" panose="020B0604030504040204" pitchFamily="34" charset="-120"/>
              </a:rPr>
              <a:t>Firebase </a:t>
            </a:r>
            <a:r>
              <a:rPr lang="zh-TW" altLang="en-US" sz="2000" dirty="0">
                <a:latin typeface="微軟正黑體" panose="020B0604030504040204" pitchFamily="34" charset="-120"/>
                <a:ea typeface="微軟正黑體" panose="020B0604030504040204" pitchFamily="34" charset="-120"/>
              </a:rPr>
              <a:t>資料庫。登入功能允許已註冊的使用者使用他們的帳號進行登入，資料將與</a:t>
            </a:r>
            <a:r>
              <a:rPr lang="en-US" altLang="zh-TW" sz="2000" dirty="0">
                <a:latin typeface="微軟正黑體" panose="020B0604030504040204" pitchFamily="34" charset="-120"/>
                <a:ea typeface="微軟正黑體" panose="020B0604030504040204" pitchFamily="34" charset="-120"/>
              </a:rPr>
              <a:t>Firebase</a:t>
            </a:r>
            <a:r>
              <a:rPr lang="zh-TW" altLang="en-US" sz="2000" dirty="0">
                <a:latin typeface="微軟正黑體" panose="020B0604030504040204" pitchFamily="34" charset="-120"/>
                <a:ea typeface="微軟正黑體" panose="020B0604030504040204" pitchFamily="34" charset="-120"/>
              </a:rPr>
              <a:t>資料庫中的資料進行驗證。成功登入後，使用者可以透過 </a:t>
            </a:r>
            <a:r>
              <a:rPr lang="en-US" altLang="zh-TW" sz="2000" dirty="0" err="1">
                <a:latin typeface="微軟正黑體" panose="020B0604030504040204" pitchFamily="34" charset="-120"/>
                <a:ea typeface="微軟正黑體" panose="020B0604030504040204" pitchFamily="34" charset="-120"/>
              </a:rPr>
              <a:t>OpenWeatherMap</a:t>
            </a:r>
            <a:r>
              <a:rPr lang="en-US" altLang="zh-TW" sz="2000" dirty="0">
                <a:latin typeface="微軟正黑體" panose="020B0604030504040204" pitchFamily="34" charset="-120"/>
                <a:ea typeface="微軟正黑體" panose="020B0604030504040204" pitchFamily="34" charset="-120"/>
              </a:rPr>
              <a:t> API</a:t>
            </a:r>
            <a:r>
              <a:rPr lang="zh-TW" altLang="en-US" sz="2000" dirty="0">
                <a:latin typeface="微軟正黑體" panose="020B0604030504040204" pitchFamily="34" charset="-120"/>
                <a:ea typeface="微軟正黑體" panose="020B0604030504040204" pitchFamily="34" charset="-120"/>
              </a:rPr>
              <a:t>選擇不同城市查詢當前的天氣狀況，包括溫度、描述、最高溫和最低溫。同時，該城市的位置也會在地圖上標記出來。在首頁上，使用者的名稱會根據登入的帳號顯示，歡迎使用者進入網站。所有的使用者資料和天氣查詢結果都是即時的，通過 </a:t>
            </a:r>
            <a:r>
              <a:rPr lang="en-US" altLang="zh-TW" sz="2000" dirty="0">
                <a:latin typeface="微軟正黑體" panose="020B0604030504040204" pitchFamily="34" charset="-120"/>
                <a:ea typeface="微軟正黑體" panose="020B0604030504040204" pitchFamily="34" charset="-120"/>
              </a:rPr>
              <a:t>Firebase </a:t>
            </a:r>
            <a:r>
              <a:rPr lang="zh-TW" altLang="en-US" sz="2000" dirty="0">
                <a:latin typeface="微軟正黑體" panose="020B0604030504040204" pitchFamily="34" charset="-120"/>
                <a:ea typeface="微軟正黑體" panose="020B0604030504040204" pitchFamily="34" charset="-120"/>
              </a:rPr>
              <a:t>和 </a:t>
            </a:r>
            <a:r>
              <a:rPr lang="en-US" altLang="zh-TW" sz="2000" dirty="0">
                <a:latin typeface="微軟正黑體" panose="020B0604030504040204" pitchFamily="34" charset="-120"/>
                <a:ea typeface="微軟正黑體" panose="020B0604030504040204" pitchFamily="34" charset="-120"/>
              </a:rPr>
              <a:t>API </a:t>
            </a:r>
            <a:r>
              <a:rPr lang="zh-TW" altLang="en-US" sz="2000" dirty="0">
                <a:latin typeface="微軟正黑體" panose="020B0604030504040204" pitchFamily="34" charset="-120"/>
                <a:ea typeface="微軟正黑體" panose="020B0604030504040204" pitchFamily="34" charset="-120"/>
              </a:rPr>
              <a:t>的交互實現。這個專案提供了方便的登入機制和實用的天氣查詢功能，讓使用者可以輕鬆地管理個人資料並隨時查詢天氣。</a:t>
            </a:r>
          </a:p>
        </p:txBody>
      </p:sp>
      <p:sp>
        <p:nvSpPr>
          <p:cNvPr id="35" name="投影片編號版面配置區 34">
            <a:extLst>
              <a:ext uri="{FF2B5EF4-FFF2-40B4-BE49-F238E27FC236}">
                <a16:creationId xmlns:a16="http://schemas.microsoft.com/office/drawing/2014/main" id="{5789CCB9-138D-4D90-8AFB-AC5C73612512}"/>
              </a:ext>
            </a:extLst>
          </p:cNvPr>
          <p:cNvSpPr>
            <a:spLocks noGrp="1"/>
          </p:cNvSpPr>
          <p:nvPr>
            <p:ph type="sldNum" sz="quarter" idx="4"/>
          </p:nvPr>
        </p:nvSpPr>
        <p:spPr>
          <a:xfrm>
            <a:off x="9315450" y="6486982"/>
            <a:ext cx="2743200" cy="365125"/>
          </a:xfrm>
        </p:spPr>
        <p:txBody>
          <a:bodyPr rtlCol="0"/>
          <a:lstStyle/>
          <a:p>
            <a:pPr rtl="0"/>
            <a:fld id="{294A09A9-5501-47C1-A89A-A340965A2BE2}" type="slidenum">
              <a:rPr lang="en-US" altLang="zh-TW" smtClean="0"/>
              <a:pPr/>
              <a:t>3</a:t>
            </a:fld>
            <a:endParaRPr lang="zh-TW" altLang="en-US"/>
          </a:p>
        </p:txBody>
      </p:sp>
      <p:sp>
        <p:nvSpPr>
          <p:cNvPr id="2" name="日期版面配置區 1">
            <a:extLst>
              <a:ext uri="{FF2B5EF4-FFF2-40B4-BE49-F238E27FC236}">
                <a16:creationId xmlns:a16="http://schemas.microsoft.com/office/drawing/2014/main" id="{279463C1-5D86-430F-9170-DFD2DA879796}"/>
              </a:ext>
            </a:extLst>
          </p:cNvPr>
          <p:cNvSpPr>
            <a:spLocks noGrp="1"/>
          </p:cNvSpPr>
          <p:nvPr>
            <p:ph type="dt" sz="half" idx="2"/>
          </p:nvPr>
        </p:nvSpPr>
        <p:spPr>
          <a:xfrm>
            <a:off x="133350" y="6486982"/>
            <a:ext cx="2743200" cy="365125"/>
          </a:xfrm>
        </p:spPr>
        <p:txBody>
          <a:bodyPr/>
          <a:lstStyle/>
          <a:p>
            <a:r>
              <a:rPr lang="en-US" altLang="zh-TW" dirty="0"/>
              <a:t>2023/01/05</a:t>
            </a:r>
            <a:endParaRPr lang="zh-TW" altLang="en-US" dirty="0"/>
          </a:p>
        </p:txBody>
      </p:sp>
    </p:spTree>
    <p:extLst>
      <p:ext uri="{BB962C8B-B14F-4D97-AF65-F5344CB8AC3E}">
        <p14:creationId xmlns:p14="http://schemas.microsoft.com/office/powerpoint/2010/main" val="237129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BB74BB8A-7BAA-4A6E-9CC4-CB382C68DEEC}"/>
              </a:ext>
            </a:extLst>
          </p:cNvPr>
          <p:cNvSpPr>
            <a:spLocks noGrp="1"/>
          </p:cNvSpPr>
          <p:nvPr>
            <p:ph type="body" sz="quarter" idx="13"/>
          </p:nvPr>
        </p:nvSpPr>
        <p:spPr>
          <a:xfrm>
            <a:off x="1195255" y="2812964"/>
            <a:ext cx="2378075" cy="1111250"/>
          </a:xfrm>
        </p:spPr>
        <p:txBody>
          <a:bodyPr rtlCol="0"/>
          <a:lstStyle/>
          <a:p>
            <a:pPr rtl="0"/>
            <a:r>
              <a:rPr lang="en-US" altLang="zh-TW" dirty="0">
                <a:latin typeface="微軟正黑體" panose="020B0604030504040204" pitchFamily="34" charset="-120"/>
                <a:ea typeface="微軟正黑體" panose="020B0604030504040204" pitchFamily="34" charset="-120"/>
              </a:rPr>
              <a:t>02</a:t>
            </a:r>
          </a:p>
        </p:txBody>
      </p:sp>
      <p:sp>
        <p:nvSpPr>
          <p:cNvPr id="3" name="標題 2">
            <a:extLst>
              <a:ext uri="{FF2B5EF4-FFF2-40B4-BE49-F238E27FC236}">
                <a16:creationId xmlns:a16="http://schemas.microsoft.com/office/drawing/2014/main" id="{F9055465-EA9F-436E-A0C3-64912E06BF2C}"/>
              </a:ext>
            </a:extLst>
          </p:cNvPr>
          <p:cNvSpPr>
            <a:spLocks noGrp="1"/>
          </p:cNvSpPr>
          <p:nvPr>
            <p:ph type="title"/>
          </p:nvPr>
        </p:nvSpPr>
        <p:spPr>
          <a:xfrm>
            <a:off x="1459365" y="3101340"/>
            <a:ext cx="6674802" cy="655320"/>
          </a:xfrm>
        </p:spPr>
        <p:txBody>
          <a:bodyPr rtlCol="0">
            <a:noAutofit/>
          </a:bodyPr>
          <a:lstStyle/>
          <a:p>
            <a:pPr rtl="0"/>
            <a:r>
              <a:rPr lang="zh-TW" altLang="en-US" sz="4800" dirty="0">
                <a:latin typeface="微軟正黑體" panose="020B0604030504040204" pitchFamily="34" charset="-120"/>
                <a:ea typeface="微軟正黑體" panose="020B0604030504040204" pitchFamily="34" charset="-120"/>
              </a:rPr>
              <a:t>功能介紹</a:t>
            </a:r>
          </a:p>
        </p:txBody>
      </p:sp>
      <p:sp>
        <p:nvSpPr>
          <p:cNvPr id="7" name="投影片編號版面配置區 6">
            <a:extLst>
              <a:ext uri="{FF2B5EF4-FFF2-40B4-BE49-F238E27FC236}">
                <a16:creationId xmlns:a16="http://schemas.microsoft.com/office/drawing/2014/main" id="{52F9EF73-10E8-4C4F-7467-2CADA6959039}"/>
              </a:ext>
            </a:extLst>
          </p:cNvPr>
          <p:cNvSpPr>
            <a:spLocks noGrp="1"/>
          </p:cNvSpPr>
          <p:nvPr>
            <p:ph type="sldNum" sz="quarter" idx="4"/>
          </p:nvPr>
        </p:nvSpPr>
        <p:spPr/>
        <p:txBody>
          <a:bodyPr/>
          <a:lstStyle/>
          <a:p>
            <a:fld id="{294A09A9-5501-47C1-A89A-A340965A2BE2}" type="slidenum">
              <a:rPr lang="en-US" altLang="zh-TW" smtClean="0"/>
              <a:pPr/>
              <a:t>4</a:t>
            </a:fld>
            <a:endParaRPr lang="zh-TW" altLang="en-US" dirty="0"/>
          </a:p>
        </p:txBody>
      </p:sp>
      <p:sp>
        <p:nvSpPr>
          <p:cNvPr id="8" name="日期版面配置區 7">
            <a:extLst>
              <a:ext uri="{FF2B5EF4-FFF2-40B4-BE49-F238E27FC236}">
                <a16:creationId xmlns:a16="http://schemas.microsoft.com/office/drawing/2014/main" id="{B9B5068B-FB2C-D4A9-7192-F7ACD494205A}"/>
              </a:ext>
            </a:extLst>
          </p:cNvPr>
          <p:cNvSpPr>
            <a:spLocks noGrp="1"/>
          </p:cNvSpPr>
          <p:nvPr>
            <p:ph type="dt" sz="half" idx="2"/>
          </p:nvPr>
        </p:nvSpPr>
        <p:spPr/>
        <p:txBody>
          <a:bodyPr/>
          <a:lstStyle/>
          <a:p>
            <a:r>
              <a:rPr lang="en-US" altLang="zh-TW" dirty="0"/>
              <a:t>2023/01/05</a:t>
            </a:r>
            <a:endParaRPr lang="zh-TW" altLang="en-US" dirty="0"/>
          </a:p>
        </p:txBody>
      </p:sp>
    </p:spTree>
    <p:extLst>
      <p:ext uri="{BB962C8B-B14F-4D97-AF65-F5344CB8AC3E}">
        <p14:creationId xmlns:p14="http://schemas.microsoft.com/office/powerpoint/2010/main" val="19120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6977673" y="321957"/>
            <a:ext cx="4751295" cy="2564679"/>
          </a:xfrm>
        </p:spPr>
        <p:txBody>
          <a:bodyPr>
            <a:normAutofit/>
          </a:bodyPr>
          <a:lstStyle/>
          <a:p>
            <a:r>
              <a:rPr lang="zh-TW" altLang="en-US" dirty="0">
                <a:latin typeface="微軟正黑體" panose="020B0604030504040204" pitchFamily="34" charset="-120"/>
                <a:ea typeface="微軟正黑體" panose="020B0604030504040204" pitchFamily="34" charset="-120"/>
              </a:rPr>
              <a:t>註冊一隻帳號，註冊的使用者名稱至少有四位數的字母或數字，密碼至少有六位數的字母或數字。按下註冊按鈕並跳出註冊成功視窗即完成帳號註冊。</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5</a:t>
            </a:fld>
            <a:endParaRPr lang="zh-TW" altLang="en-US" dirty="0"/>
          </a:p>
        </p:txBody>
      </p:sp>
      <p:pic>
        <p:nvPicPr>
          <p:cNvPr id="7" name="圖片 6">
            <a:extLst>
              <a:ext uri="{FF2B5EF4-FFF2-40B4-BE49-F238E27FC236}">
                <a16:creationId xmlns:a16="http://schemas.microsoft.com/office/drawing/2014/main" id="{937B508F-05CD-B49C-BAEE-680E6AD796C5}"/>
              </a:ext>
            </a:extLst>
          </p:cNvPr>
          <p:cNvPicPr>
            <a:picLocks noChangeAspect="1"/>
          </p:cNvPicPr>
          <p:nvPr/>
        </p:nvPicPr>
        <p:blipFill>
          <a:blip r:embed="rId2"/>
          <a:stretch>
            <a:fillRect/>
          </a:stretch>
        </p:blipFill>
        <p:spPr>
          <a:xfrm>
            <a:off x="4736307" y="2298956"/>
            <a:ext cx="3254022" cy="4237087"/>
          </a:xfrm>
          <a:prstGeom prst="rect">
            <a:avLst/>
          </a:prstGeom>
        </p:spPr>
      </p:pic>
      <p:pic>
        <p:nvPicPr>
          <p:cNvPr id="9" name="圖片 8">
            <a:extLst>
              <a:ext uri="{FF2B5EF4-FFF2-40B4-BE49-F238E27FC236}">
                <a16:creationId xmlns:a16="http://schemas.microsoft.com/office/drawing/2014/main" id="{73666E06-C475-78CA-01EA-CA7A60489C2A}"/>
              </a:ext>
            </a:extLst>
          </p:cNvPr>
          <p:cNvPicPr>
            <a:picLocks noChangeAspect="1"/>
          </p:cNvPicPr>
          <p:nvPr/>
        </p:nvPicPr>
        <p:blipFill>
          <a:blip r:embed="rId3"/>
          <a:stretch>
            <a:fillRect/>
          </a:stretch>
        </p:blipFill>
        <p:spPr>
          <a:xfrm>
            <a:off x="596381" y="321957"/>
            <a:ext cx="3828929" cy="5055230"/>
          </a:xfrm>
          <a:prstGeom prst="rect">
            <a:avLst/>
          </a:prstGeom>
        </p:spPr>
      </p:pic>
    </p:spTree>
    <p:extLst>
      <p:ext uri="{BB962C8B-B14F-4D97-AF65-F5344CB8AC3E}">
        <p14:creationId xmlns:p14="http://schemas.microsoft.com/office/powerpoint/2010/main" val="35737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6</a:t>
            </a:fld>
            <a:endParaRPr lang="zh-TW" altLang="en-US" dirty="0"/>
          </a:p>
        </p:txBody>
      </p:sp>
      <p:sp>
        <p:nvSpPr>
          <p:cNvPr id="6" name="標題 5">
            <a:extLst>
              <a:ext uri="{FF2B5EF4-FFF2-40B4-BE49-F238E27FC236}">
                <a16:creationId xmlns:a16="http://schemas.microsoft.com/office/drawing/2014/main" id="{B51452FA-9C78-C6CC-8858-1079019D85B8}"/>
              </a:ext>
            </a:extLst>
          </p:cNvPr>
          <p:cNvSpPr>
            <a:spLocks noGrp="1"/>
          </p:cNvSpPr>
          <p:nvPr>
            <p:ph type="title"/>
          </p:nvPr>
        </p:nvSpPr>
        <p:spPr/>
        <p:txBody>
          <a:bodyPr/>
          <a:lstStyle/>
          <a:p>
            <a:endParaRPr lang="zh-TW" altLang="en-US"/>
          </a:p>
        </p:txBody>
      </p:sp>
      <p:pic>
        <p:nvPicPr>
          <p:cNvPr id="8" name="圖片 7">
            <a:extLst>
              <a:ext uri="{FF2B5EF4-FFF2-40B4-BE49-F238E27FC236}">
                <a16:creationId xmlns:a16="http://schemas.microsoft.com/office/drawing/2014/main" id="{A522395D-2EF0-B2A7-D0EE-1C185B1A93F0}"/>
              </a:ext>
            </a:extLst>
          </p:cNvPr>
          <p:cNvPicPr>
            <a:picLocks noChangeAspect="1"/>
          </p:cNvPicPr>
          <p:nvPr/>
        </p:nvPicPr>
        <p:blipFill>
          <a:blip r:embed="rId2"/>
          <a:stretch>
            <a:fillRect/>
          </a:stretch>
        </p:blipFill>
        <p:spPr>
          <a:xfrm>
            <a:off x="847793" y="180013"/>
            <a:ext cx="10719811" cy="6306969"/>
          </a:xfrm>
          <a:prstGeom prst="rect">
            <a:avLst/>
          </a:prstGeom>
        </p:spPr>
      </p:pic>
    </p:spTree>
    <p:extLst>
      <p:ext uri="{BB962C8B-B14F-4D97-AF65-F5344CB8AC3E}">
        <p14:creationId xmlns:p14="http://schemas.microsoft.com/office/powerpoint/2010/main" val="231611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8615082" y="308973"/>
            <a:ext cx="3316941" cy="3801808"/>
          </a:xfrm>
        </p:spPr>
        <p:txBody>
          <a:bodyPr>
            <a:normAutofit/>
          </a:bodyPr>
          <a:lstStyle/>
          <a:p>
            <a:r>
              <a:rPr lang="zh-TW" altLang="en-US" dirty="0">
                <a:latin typeface="微軟正黑體" panose="020B0604030504040204" pitchFamily="34" charset="-120"/>
                <a:ea typeface="微軟正黑體" panose="020B0604030504040204" pitchFamily="34" charset="-120"/>
              </a:rPr>
              <a:t>將剛剛註冊好的帳號進行登入，名稱或密碼輸入錯誤會跳出視窗提示，如果名稱和密碼正確會跳出登入成功的視窗提示，並跳轉到首頁。</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7</a:t>
            </a:fld>
            <a:endParaRPr lang="zh-TW" altLang="en-US" dirty="0"/>
          </a:p>
        </p:txBody>
      </p:sp>
      <p:pic>
        <p:nvPicPr>
          <p:cNvPr id="10" name="圖片 9">
            <a:extLst>
              <a:ext uri="{FF2B5EF4-FFF2-40B4-BE49-F238E27FC236}">
                <a16:creationId xmlns:a16="http://schemas.microsoft.com/office/drawing/2014/main" id="{4843AC12-D8C5-55D6-A83F-7A8106C333B8}"/>
              </a:ext>
            </a:extLst>
          </p:cNvPr>
          <p:cNvPicPr>
            <a:picLocks noChangeAspect="1"/>
          </p:cNvPicPr>
          <p:nvPr/>
        </p:nvPicPr>
        <p:blipFill>
          <a:blip r:embed="rId2"/>
          <a:stretch>
            <a:fillRect/>
          </a:stretch>
        </p:blipFill>
        <p:spPr>
          <a:xfrm>
            <a:off x="503826" y="259204"/>
            <a:ext cx="3645292" cy="4635525"/>
          </a:xfrm>
          <a:prstGeom prst="rect">
            <a:avLst/>
          </a:prstGeom>
        </p:spPr>
      </p:pic>
      <p:pic>
        <p:nvPicPr>
          <p:cNvPr id="12" name="圖片 11">
            <a:extLst>
              <a:ext uri="{FF2B5EF4-FFF2-40B4-BE49-F238E27FC236}">
                <a16:creationId xmlns:a16="http://schemas.microsoft.com/office/drawing/2014/main" id="{0006314E-5DF7-FB59-2EC5-BD7373EEB7AA}"/>
              </a:ext>
            </a:extLst>
          </p:cNvPr>
          <p:cNvPicPr>
            <a:picLocks noChangeAspect="1"/>
          </p:cNvPicPr>
          <p:nvPr/>
        </p:nvPicPr>
        <p:blipFill>
          <a:blip r:embed="rId3"/>
          <a:stretch>
            <a:fillRect/>
          </a:stretch>
        </p:blipFill>
        <p:spPr>
          <a:xfrm>
            <a:off x="4476378" y="1552018"/>
            <a:ext cx="3908753" cy="4934964"/>
          </a:xfrm>
          <a:prstGeom prst="rect">
            <a:avLst/>
          </a:prstGeom>
        </p:spPr>
      </p:pic>
    </p:spTree>
    <p:extLst>
      <p:ext uri="{BB962C8B-B14F-4D97-AF65-F5344CB8AC3E}">
        <p14:creationId xmlns:p14="http://schemas.microsoft.com/office/powerpoint/2010/main" val="171374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a:extLst>
              <a:ext uri="{FF2B5EF4-FFF2-40B4-BE49-F238E27FC236}">
                <a16:creationId xmlns:a16="http://schemas.microsoft.com/office/drawing/2014/main" id="{99AC49B9-C671-C2BC-07C9-0517CFD912EB}"/>
              </a:ext>
            </a:extLst>
          </p:cNvPr>
          <p:cNvSpPr>
            <a:spLocks noGrp="1"/>
          </p:cNvSpPr>
          <p:nvPr>
            <p:ph type="pic" sz="quarter" idx="10"/>
          </p:nvPr>
        </p:nvSpPr>
        <p:spPr/>
      </p:sp>
      <p:sp>
        <p:nvSpPr>
          <p:cNvPr id="3" name="標題 2">
            <a:extLst>
              <a:ext uri="{FF2B5EF4-FFF2-40B4-BE49-F238E27FC236}">
                <a16:creationId xmlns:a16="http://schemas.microsoft.com/office/drawing/2014/main" id="{ACD555A9-F8F8-A57D-11CA-F1D4321A93F2}"/>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563F64B8-A0FA-13E6-2EFC-45DD71D04471}"/>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923ADE0C-CE87-C67F-B8DC-9F20E5A5210E}"/>
              </a:ext>
            </a:extLst>
          </p:cNvPr>
          <p:cNvSpPr>
            <a:spLocks noGrp="1"/>
          </p:cNvSpPr>
          <p:nvPr>
            <p:ph type="sldNum" sz="quarter" idx="4"/>
          </p:nvPr>
        </p:nvSpPr>
        <p:spPr/>
        <p:txBody>
          <a:bodyPr/>
          <a:lstStyle/>
          <a:p>
            <a:fld id="{294A09A9-5501-47C1-A89A-A340965A2BE2}" type="slidenum">
              <a:rPr lang="en-US" altLang="zh-TW" smtClean="0"/>
              <a:pPr/>
              <a:t>8</a:t>
            </a:fld>
            <a:endParaRPr lang="zh-TW" altLang="en-US" dirty="0"/>
          </a:p>
        </p:txBody>
      </p:sp>
      <p:pic>
        <p:nvPicPr>
          <p:cNvPr id="9" name="圖片 8">
            <a:extLst>
              <a:ext uri="{FF2B5EF4-FFF2-40B4-BE49-F238E27FC236}">
                <a16:creationId xmlns:a16="http://schemas.microsoft.com/office/drawing/2014/main" id="{93CB11B1-4AA9-520A-B9D3-A46BEAEA79DA}"/>
              </a:ext>
            </a:extLst>
          </p:cNvPr>
          <p:cNvPicPr>
            <a:picLocks noChangeAspect="1"/>
          </p:cNvPicPr>
          <p:nvPr/>
        </p:nvPicPr>
        <p:blipFill>
          <a:blip r:embed="rId2"/>
          <a:stretch>
            <a:fillRect/>
          </a:stretch>
        </p:blipFill>
        <p:spPr>
          <a:xfrm>
            <a:off x="340659" y="647252"/>
            <a:ext cx="11510682" cy="5563496"/>
          </a:xfrm>
          <a:prstGeom prst="rect">
            <a:avLst/>
          </a:prstGeom>
        </p:spPr>
      </p:pic>
    </p:spTree>
    <p:extLst>
      <p:ext uri="{BB962C8B-B14F-4D97-AF65-F5344CB8AC3E}">
        <p14:creationId xmlns:p14="http://schemas.microsoft.com/office/powerpoint/2010/main" val="319043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6804212" y="282079"/>
            <a:ext cx="5136777" cy="2640415"/>
          </a:xfrm>
        </p:spPr>
        <p:txBody>
          <a:bodyPr>
            <a:normAutofit/>
          </a:bodyPr>
          <a:lstStyle/>
          <a:p>
            <a:r>
              <a:rPr lang="zh-TW" altLang="en-US" dirty="0">
                <a:latin typeface="微軟正黑體" panose="020B0604030504040204" pitchFamily="34" charset="-120"/>
                <a:ea typeface="微軟正黑體" panose="020B0604030504040204" pitchFamily="34" charset="-120"/>
              </a:rPr>
              <a:t>輸入城市名稱關鍵字，下拉式選單會列出城市供使用者查詢，按下查詢按鈕後，下方的氣象資訊卡會顯示該城市的氣象資訊，右邊的地圖會移動到該城市的位置</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9</a:t>
            </a:fld>
            <a:endParaRPr lang="zh-TW" altLang="en-US" dirty="0"/>
          </a:p>
        </p:txBody>
      </p:sp>
      <p:pic>
        <p:nvPicPr>
          <p:cNvPr id="8" name="圖片 7">
            <a:extLst>
              <a:ext uri="{FF2B5EF4-FFF2-40B4-BE49-F238E27FC236}">
                <a16:creationId xmlns:a16="http://schemas.microsoft.com/office/drawing/2014/main" id="{C835E72F-5E8A-5B02-93E4-3333E04C4C53}"/>
              </a:ext>
            </a:extLst>
          </p:cNvPr>
          <p:cNvPicPr>
            <a:picLocks noChangeAspect="1"/>
          </p:cNvPicPr>
          <p:nvPr/>
        </p:nvPicPr>
        <p:blipFill>
          <a:blip r:embed="rId2"/>
          <a:stretch>
            <a:fillRect/>
          </a:stretch>
        </p:blipFill>
        <p:spPr>
          <a:xfrm>
            <a:off x="534017" y="648552"/>
            <a:ext cx="5795065" cy="1312090"/>
          </a:xfrm>
          <a:prstGeom prst="rect">
            <a:avLst/>
          </a:prstGeom>
        </p:spPr>
      </p:pic>
      <p:pic>
        <p:nvPicPr>
          <p:cNvPr id="11" name="圖片 10">
            <a:extLst>
              <a:ext uri="{FF2B5EF4-FFF2-40B4-BE49-F238E27FC236}">
                <a16:creationId xmlns:a16="http://schemas.microsoft.com/office/drawing/2014/main" id="{204A814B-EF73-E06C-95F9-479868E2B48B}"/>
              </a:ext>
            </a:extLst>
          </p:cNvPr>
          <p:cNvPicPr>
            <a:picLocks noChangeAspect="1"/>
          </p:cNvPicPr>
          <p:nvPr/>
        </p:nvPicPr>
        <p:blipFill>
          <a:blip r:embed="rId3"/>
          <a:stretch>
            <a:fillRect/>
          </a:stretch>
        </p:blipFill>
        <p:spPr>
          <a:xfrm>
            <a:off x="2245171" y="2327114"/>
            <a:ext cx="8347116" cy="4038787"/>
          </a:xfrm>
          <a:prstGeom prst="rect">
            <a:avLst/>
          </a:prstGeom>
        </p:spPr>
      </p:pic>
    </p:spTree>
    <p:extLst>
      <p:ext uri="{BB962C8B-B14F-4D97-AF65-F5344CB8AC3E}">
        <p14:creationId xmlns:p14="http://schemas.microsoft.com/office/powerpoint/2010/main" val="293825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佈景主題">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39677_TF16411245_Win32" id="{A56C44D5-8562-4778-8097-017FD60B13BA}" vid="{58641E4D-AB78-40A5-8322-9935DA44FCA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2.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{471541A1-45A5-4319-8952-2668B003E514}tf16411245_win32</Template>
  <TotalTime>3210</TotalTime>
  <Words>1073</Words>
  <Application>Microsoft Office PowerPoint</Application>
  <PresentationFormat>寬螢幕</PresentationFormat>
  <Paragraphs>112</Paragraphs>
  <Slides>25</Slides>
  <Notes>7</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25</vt:i4>
      </vt:variant>
    </vt:vector>
  </HeadingPairs>
  <TitlesOfParts>
    <vt:vector size="32" baseType="lpstr">
      <vt:lpstr>Microsoft JhengHei UI</vt:lpstr>
      <vt:lpstr>Microsoft JhengHei UI Light</vt:lpstr>
      <vt:lpstr>微軟正黑體</vt:lpstr>
      <vt:lpstr>Arial</vt:lpstr>
      <vt:lpstr>Biome Light</vt:lpstr>
      <vt:lpstr>Calibri</vt:lpstr>
      <vt:lpstr>Office 佈景主題</vt:lpstr>
      <vt:lpstr>&lt;JavaScript程式設計實習&gt;期末專題 氣象實驗室</vt:lpstr>
      <vt:lpstr>大綱</vt:lpstr>
      <vt:lpstr>作品簡介</vt:lpstr>
      <vt:lpstr>功能介紹</vt:lpstr>
      <vt:lpstr>註冊一隻帳號，註冊的使用者名稱至少有四位數的字母或數字，密碼至少有六位數的字母或數字。按下註冊按鈕並跳出註冊成功視窗即完成帳號註冊。</vt:lpstr>
      <vt:lpstr>PowerPoint 簡報</vt:lpstr>
      <vt:lpstr>將剛剛註冊好的帳號進行登入，名稱或密碼輸入錯誤會跳出視窗提示，如果名稱和密碼正確會跳出登入成功的視窗提示，並跳轉到首頁。</vt:lpstr>
      <vt:lpstr>PowerPoint 簡報</vt:lpstr>
      <vt:lpstr>輸入城市名稱關鍵字，下拉式選單會列出城市供使用者查詢，按下查詢按鈕後，下方的氣象資訊卡會顯示該城市的氣象資訊，右邊的地圖會移動到該城市的位置</vt:lpstr>
      <vt:lpstr>PowerPoint 簡報</vt:lpstr>
      <vt:lpstr>PowerPoint 簡報</vt:lpstr>
      <vt:lpstr>程式說明</vt:lpstr>
      <vt:lpstr>定義 Firebase 設定： 使用 const firebaseConfig 定義了 Firebase 的設定項目。 這些設定用於初始化 Firebase，以便在後續程式中使用。</vt:lpstr>
      <vt:lpstr>初始化 Firebase： 使用 firebase.initializeApp(firebaseConfig) 初始化 Firebase，將上述設定應用於 Firebase。  取得 Firestore 資料庫實例： 使用 const db = firebase.firestore() 取得 Firestore 資料庫的實例，將其存儲在 db 變數中。 這樣就可以使用 db 變數來操作 Firestore 資料庫。</vt:lpstr>
      <vt:lpstr>網頁載入完成時的事件處理器： 使用 window.onload 定義了網頁載入完成時的事件處理器，當網頁載入完成後，會執行該函式內的程式碼。 接下來的程式碼主要是事件處理器中的內容，用於處理網頁上的使用者操作，包括點擊事件和輸入事件等。</vt:lpstr>
      <vt:lpstr>使用者註冊和登入的驗證與操作： 利用了正則表達式來進行使用者輸入的驗證，並在驗證不通過時顯示錯誤訊息。</vt:lpstr>
      <vt:lpstr>註冊驗證： 透過 Firebase 的 db.collection(‘signup’).doc(na1[0].value) 存儲使用者的名稱和密碼。如果註冊成功，則彈出註冊成功的提示。  登入驗證： 透過 Firebase 的 ref.get().then(doc =&gt; {...}) 來檢查使用者輸入的使用者名稱和密碼是否與資料庫中儲存的使用者資訊匹配。如果驗證通過，則將使用者名稱存儲在本地存儲中並彈出登入成功的提示，然後導航到指定的網頁，並在首頁顯示該使用者名稱。</vt:lpstr>
      <vt:lpstr>下拉式選單： 根據使用者輸入的關鍵字從OpenWeatherMap API中搜尋城市。利用fetch函式向API發送請求，然後將搜尋結果顯示在下拉選單中。</vt:lpstr>
      <vt:lpstr>查詢天氣： 使用者按下查詢天氣按鈕後，根據選擇的城市從OpenWeatherMap API中獲取天氣資訊。利用fetch函式向API發送請求，然後解析返回的天氣數據並將其顯示在網頁上。</vt:lpstr>
      <vt:lpstr>地圖顯示： 利用Leaflet.js庫創建地圖，設置使用者選擇的城市中心點座標和縮放級別，並添加OpenStreetMap圖層樣式和標記點，也提供了直接定位使用者位置的功能。</vt:lpstr>
      <vt:lpstr>成果展示</vt:lpstr>
      <vt:lpstr>預期功能</vt:lpstr>
      <vt:lpstr>資料來源</vt:lpstr>
      <vt:lpstr>參考資料</vt:lpstr>
      <vt:lpstr>報告完畢 謝謝大家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年度考核</dc:title>
  <dc:creator>陳紋誼</dc:creator>
  <cp:lastModifiedBy>owner</cp:lastModifiedBy>
  <cp:revision>40</cp:revision>
  <dcterms:created xsi:type="dcterms:W3CDTF">2023-01-01T20:07:42Z</dcterms:created>
  <dcterms:modified xsi:type="dcterms:W3CDTF">2023-05-31T05:27:36Z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